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71" r:id="rId11"/>
    <p:sldId id="269" r:id="rId12"/>
    <p:sldId id="270" r:id="rId13"/>
    <p:sldId id="284" r:id="rId14"/>
    <p:sldId id="266" r:id="rId15"/>
    <p:sldId id="267" r:id="rId16"/>
    <p:sldId id="268" r:id="rId17"/>
    <p:sldId id="286" r:id="rId18"/>
    <p:sldId id="285" r:id="rId19"/>
  </p:sldIdLst>
  <p:sldSz cx="9118600" cy="6819900"/>
  <p:notesSz cx="9118600" cy="68199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8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5128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65725" y="0"/>
            <a:ext cx="395128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BBCAD-4C36-4254-B8EA-AEC2DFFB6658}" type="datetimeFigureOut">
              <a:rPr lang="it-IT" smtClean="0"/>
              <a:pPr/>
              <a:t>17/12/2019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849563" y="511175"/>
            <a:ext cx="3419475" cy="2557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1225" y="3240088"/>
            <a:ext cx="7296150" cy="3068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477000"/>
            <a:ext cx="3951288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65725" y="6477000"/>
            <a:ext cx="3951288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7356-62D7-4676-BA17-28D65110B60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10716" y="795527"/>
            <a:ext cx="6297167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65555" y="4693920"/>
            <a:ext cx="6587489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9B6DA-F376-4F84-B228-BC4CB510D64E}" type="datetime1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BBED7-4A56-4E58-92AF-8ADF78FC9EAB}" type="datetime1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5930" y="1568577"/>
            <a:ext cx="3966591" cy="45011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96079" y="1568577"/>
            <a:ext cx="3966591" cy="45011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DEBAF-E7C0-489F-98C1-0A4E278F946D}" type="datetime1">
              <a:rPr lang="en-US" smtClean="0"/>
              <a:pPr/>
              <a:t>12/17/2019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85834-9C14-40B7-9A82-BCA9DF323B7F}" type="datetime1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509AB-EC9D-4627-9DEC-FADC55769A55}" type="datetime1">
              <a:rPr lang="en-US" smtClean="0"/>
              <a:pPr/>
              <a:t>12/17/2019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28581" y="1452572"/>
            <a:ext cx="7386066" cy="369332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28581" y="1839786"/>
            <a:ext cx="7386066" cy="800219"/>
          </a:xfrm>
        </p:spPr>
        <p:txBody>
          <a:bodyPr tIns="0"/>
          <a:lstStyle>
            <a:lvl1pPr marL="2732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5371" indent="0" algn="ctr">
              <a:buNone/>
            </a:lvl2pPr>
            <a:lvl3pPr marL="910742" indent="0" algn="ctr">
              <a:buNone/>
            </a:lvl3pPr>
            <a:lvl4pPr marL="1366114" indent="0" algn="ctr">
              <a:buNone/>
            </a:lvl4pPr>
            <a:lvl5pPr marL="1821485" indent="0" algn="ctr">
              <a:buNone/>
            </a:lvl5pPr>
            <a:lvl6pPr marL="2276856" indent="0" algn="ctr">
              <a:buNone/>
            </a:lvl6pPr>
            <a:lvl7pPr marL="2732227" indent="0" algn="ctr">
              <a:buNone/>
            </a:lvl7pPr>
            <a:lvl8pPr marL="3187598" indent="0" algn="ctr">
              <a:buNone/>
            </a:lvl8pPr>
            <a:lvl9pPr marL="364297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5930" y="6342507"/>
            <a:ext cx="2097278" cy="276999"/>
          </a:xfrm>
        </p:spPr>
        <p:txBody>
          <a:bodyPr/>
          <a:lstStyle>
            <a:extLst/>
          </a:lstStyle>
          <a:p>
            <a:fld id="{F4C3632C-E8FB-42BB-B628-B10C91301885}" type="datetime1">
              <a:rPr lang="it-IT" smtClean="0"/>
              <a:pPr/>
              <a:t>17/12/2019</a:t>
            </a:fld>
            <a:endParaRPr lang="it-IT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>
          <a:xfrm>
            <a:off x="3100324" y="6342507"/>
            <a:ext cx="2917952" cy="276999"/>
          </a:xfrm>
        </p:spPr>
        <p:txBody>
          <a:bodyPr/>
          <a:lstStyle>
            <a:extLst/>
          </a:lstStyle>
          <a:p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565392" y="6342507"/>
            <a:ext cx="2097278" cy="276999"/>
          </a:xfrm>
        </p:spPr>
        <p:txBody>
          <a:bodyPr/>
          <a:lstStyle>
            <a:extLst/>
          </a:lstStyle>
          <a:p>
            <a:fld id="{C7FE361D-91CC-44D8-AD3B-E8CC6910E5A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918873" y="1405947"/>
            <a:ext cx="209728" cy="20914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074" tIns="45537" rIns="91074" bIns="4553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153962" y="1337544"/>
            <a:ext cx="63830" cy="63652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074" tIns="45537" rIns="91074" bIns="4553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18600" cy="6819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15449" cy="1079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56712" y="231647"/>
            <a:ext cx="3805174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406" y="1969007"/>
            <a:ext cx="8987786" cy="276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0324" y="6342507"/>
            <a:ext cx="2917952" cy="340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5930" y="6342507"/>
            <a:ext cx="2097278" cy="340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310B2-6CBF-43FF-A6AA-AF3435F1901E}" type="datetime1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65392" y="6342507"/>
            <a:ext cx="2097278" cy="340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9300" y="361950"/>
            <a:ext cx="754380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4400" b="0" spc="-5" dirty="0">
                <a:latin typeface="Times New Roman"/>
                <a:cs typeface="Times New Roman"/>
              </a:rPr>
              <a:t>LA </a:t>
            </a:r>
            <a:r>
              <a:rPr sz="4400" b="0" spc="-10" dirty="0">
                <a:latin typeface="Times New Roman"/>
                <a:cs typeface="Times New Roman"/>
              </a:rPr>
              <a:t>PRIMA</a:t>
            </a:r>
            <a:r>
              <a:rPr sz="4400" b="0" spc="-35" dirty="0">
                <a:latin typeface="Times New Roman"/>
                <a:cs typeface="Times New Roman"/>
              </a:rPr>
              <a:t> </a:t>
            </a:r>
            <a:r>
              <a:rPr sz="4400" b="0" spc="-10" dirty="0">
                <a:latin typeface="Times New Roman"/>
                <a:cs typeface="Times New Roman"/>
              </a:rPr>
              <a:t>SETTIMANA</a:t>
            </a:r>
            <a:endParaRPr sz="4400" dirty="0">
              <a:latin typeface="Times New Roman"/>
              <a:cs typeface="Times New Roman"/>
            </a:endParaRPr>
          </a:p>
        </p:txBody>
      </p:sp>
      <p:pic>
        <p:nvPicPr>
          <p:cNvPr id="1026" name="Picture 2" descr="C:\Users\Master\Desktop\Embrioni\bl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900" y="1200150"/>
            <a:ext cx="4809344" cy="3200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520700" y="4705350"/>
            <a:ext cx="8001000" cy="1200329"/>
          </a:xfrm>
          <a:prstGeom prst="rect">
            <a:avLst/>
          </a:prstGeom>
          <a:solidFill>
            <a:srgbClr val="00B0F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Lo straordinario viaggio di una settimana: dall’ovulo fecondato alla formazione della blastocisti, </a:t>
            </a:r>
          </a:p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all’annidamento nell’endometrio</a:t>
            </a:r>
            <a:endParaRPr lang="it-IT" sz="2400" b="1" dirty="0">
              <a:solidFill>
                <a:srgbClr val="FFFF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0700" y="6076950"/>
            <a:ext cx="792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FF00"/>
                </a:solidFill>
              </a:rPr>
              <a:t>Prof. Francesco Cannizzaro – Specialista in Pedagogia, Bioetica e Sessuologia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E1CBA23-FFCD-49FD-A8C5-2683DA3410E7}" type="datetime1">
              <a:rPr lang="en-US" smtClean="0"/>
              <a:pPr/>
              <a:t>12/17/2019</a:t>
            </a:fld>
            <a:endParaRPr lang="en-US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282700" y="361950"/>
            <a:ext cx="6297167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 algn="ctr">
              <a:lnSpc>
                <a:spcPct val="100000"/>
              </a:lnSpc>
              <a:spcBef>
                <a:spcPts val="95"/>
              </a:spcBef>
            </a:pPr>
            <a:r>
              <a:rPr sz="3600" b="1" spc="-5" dirty="0">
                <a:solidFill>
                  <a:srgbClr val="FF0000"/>
                </a:solidFill>
              </a:rPr>
              <a:t>L’ORIGINE DEI</a:t>
            </a:r>
            <a:r>
              <a:rPr sz="3600" b="1" spc="-35" dirty="0">
                <a:solidFill>
                  <a:srgbClr val="FF0000"/>
                </a:solidFill>
              </a:rPr>
              <a:t> </a:t>
            </a:r>
            <a:r>
              <a:rPr sz="3600" b="1" spc="-5" dirty="0">
                <a:solidFill>
                  <a:srgbClr val="FF0000"/>
                </a:solidFill>
              </a:rPr>
              <a:t>TESSUTI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9300" y="1047750"/>
            <a:ext cx="7467600" cy="250517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 algn="ctr">
              <a:lnSpc>
                <a:spcPct val="100000"/>
              </a:lnSpc>
              <a:spcBef>
                <a:spcPts val="95"/>
              </a:spcBef>
            </a:pPr>
            <a:r>
              <a:rPr sz="5400" spc="-5" dirty="0">
                <a:solidFill>
                  <a:srgbClr val="FFFF00"/>
                </a:solidFill>
                <a:latin typeface="Times New Roman"/>
                <a:cs typeface="Times New Roman"/>
              </a:rPr>
              <a:t>Tutte le cellule dell’organismo derivano dallo  zigote</a:t>
            </a:r>
            <a:endParaRPr sz="5400" dirty="0">
              <a:latin typeface="Times New Roman"/>
              <a:cs typeface="Times New Roman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2959100" y="3638550"/>
            <a:ext cx="342900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93178F9-968E-4BEA-B616-F39EDA5D1AA0}" type="datetime1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1500" y="285750"/>
            <a:ext cx="247777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spc="-5" dirty="0">
                <a:latin typeface="Times New Roman"/>
                <a:cs typeface="Times New Roman"/>
              </a:rPr>
              <a:t>Gemelli</a:t>
            </a:r>
            <a:endParaRPr sz="6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8300" y="1276350"/>
            <a:ext cx="8153400" cy="24256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Eterozigoti</a:t>
            </a:r>
            <a:r>
              <a:rPr sz="3200" spc="-10" dirty="0">
                <a:solidFill>
                  <a:srgbClr val="FFFF00"/>
                </a:solidFill>
                <a:latin typeface="Times New Roman"/>
                <a:cs typeface="Times New Roman"/>
              </a:rPr>
              <a:t>: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da due </a:t>
            </a:r>
            <a:r>
              <a:rPr sz="3200" spc="-10" dirty="0">
                <a:solidFill>
                  <a:srgbClr val="FFFF00"/>
                </a:solidFill>
                <a:latin typeface="Times New Roman"/>
                <a:cs typeface="Times New Roman"/>
              </a:rPr>
              <a:t>ovociti fecondati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da due</a:t>
            </a:r>
            <a:r>
              <a:rPr sz="3200" spc="3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spc="-10" dirty="0" err="1">
                <a:solidFill>
                  <a:srgbClr val="FFFF00"/>
                </a:solidFill>
                <a:latin typeface="Times New Roman"/>
                <a:cs typeface="Times New Roman"/>
              </a:rPr>
              <a:t>spermatozoi</a:t>
            </a:r>
            <a:r>
              <a:rPr sz="3200" spc="-10" dirty="0" smtClean="0">
                <a:solidFill>
                  <a:srgbClr val="FFFF00"/>
                </a:solidFill>
                <a:latin typeface="Times New Roman"/>
                <a:cs typeface="Times New Roman"/>
              </a:rPr>
              <a:t>;</a:t>
            </a:r>
            <a:endParaRPr lang="it-IT" sz="3200" spc="-1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95"/>
              </a:spcBef>
              <a:tabLst>
                <a:tab pos="354965" algn="l"/>
                <a:tab pos="355600" algn="l"/>
              </a:tabLst>
            </a:pPr>
            <a:endParaRPr sz="3200" b="1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54965" marR="5080" indent="-342265">
              <a:lnSpc>
                <a:spcPts val="1920"/>
              </a:lnSpc>
              <a:spcBef>
                <a:spcPts val="4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b="1" spc="-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Omozigoti</a:t>
            </a:r>
            <a:r>
              <a:rPr sz="3200" b="1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(monovulari): da un </a:t>
            </a:r>
            <a:r>
              <a:rPr sz="3200" spc="-10" dirty="0" smtClean="0">
                <a:solidFill>
                  <a:srgbClr val="FFFF00"/>
                </a:solidFill>
                <a:latin typeface="Times New Roman"/>
                <a:cs typeface="Times New Roman"/>
              </a:rPr>
              <a:t>solo </a:t>
            </a:r>
            <a:r>
              <a:rPr sz="3200" spc="-5" dirty="0" err="1">
                <a:solidFill>
                  <a:srgbClr val="FFFF00"/>
                </a:solidFill>
                <a:latin typeface="Times New Roman"/>
                <a:cs typeface="Times New Roman"/>
              </a:rPr>
              <a:t>ovocito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endParaRPr lang="it-IT" sz="3200" spc="-5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354965" marR="5080" indent="-342265">
              <a:lnSpc>
                <a:spcPts val="1920"/>
              </a:lnSpc>
              <a:spcBef>
                <a:spcPts val="465"/>
              </a:spcBef>
              <a:buChar char="•"/>
              <a:tabLst>
                <a:tab pos="354965" algn="l"/>
                <a:tab pos="355600" algn="l"/>
              </a:tabLst>
            </a:pPr>
            <a:endParaRPr lang="it-IT" sz="3200" spc="-5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354965" marR="5080" indent="-342265">
              <a:lnSpc>
                <a:spcPts val="1920"/>
              </a:lnSpc>
              <a:spcBef>
                <a:spcPts val="465"/>
              </a:spcBef>
              <a:tabLst>
                <a:tab pos="354965" algn="l"/>
                <a:tab pos="355600" algn="l"/>
              </a:tabLst>
            </a:pPr>
            <a:r>
              <a:rPr lang="it-IT" sz="3200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   f</a:t>
            </a:r>
            <a:r>
              <a:rPr sz="3200" spc="-5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econdato</a:t>
            </a:r>
            <a:r>
              <a:rPr sz="3200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da un </a:t>
            </a:r>
            <a:r>
              <a:rPr sz="3200" spc="-10" dirty="0">
                <a:solidFill>
                  <a:srgbClr val="FFFF00"/>
                </a:solidFill>
                <a:latin typeface="Times New Roman"/>
                <a:cs typeface="Times New Roman"/>
              </a:rPr>
              <a:t>solo </a:t>
            </a:r>
            <a:r>
              <a:rPr sz="3200" spc="-1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spermatozoo</a:t>
            </a:r>
            <a:r>
              <a:rPr lang="it-IT" sz="3200" spc="-1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AB6193D-9447-4550-AE50-74DCB3D9C80F}" type="datetime1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1026" name="Picture 2" descr="C:\Users\Master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5700" y="3867150"/>
            <a:ext cx="416321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302633" cy="5786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935" y="0"/>
            <a:ext cx="2591435" cy="850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3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(separazione dei  blastomeri nei primi 3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gg)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63306" y="262887"/>
            <a:ext cx="1360805" cy="1122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00"/>
                </a:solidFill>
                <a:latin typeface="Times New Roman"/>
                <a:cs typeface="Times New Roman"/>
              </a:rPr>
              <a:t>Vari tipi</a:t>
            </a:r>
            <a:r>
              <a:rPr sz="2400" spc="-9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Times New Roman"/>
                <a:cs typeface="Times New Roman"/>
              </a:rPr>
              <a:t>di  gemelli  omozigoti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96543" y="0"/>
            <a:ext cx="142875" cy="5715000"/>
          </a:xfrm>
          <a:custGeom>
            <a:avLst/>
            <a:gdLst/>
            <a:ahLst/>
            <a:cxnLst/>
            <a:rect l="l" t="t" r="r" b="b"/>
            <a:pathLst>
              <a:path w="142875" h="5715000">
                <a:moveTo>
                  <a:pt x="0" y="0"/>
                </a:moveTo>
                <a:lnTo>
                  <a:pt x="142481" y="0"/>
                </a:lnTo>
                <a:lnTo>
                  <a:pt x="142481" y="5714745"/>
                </a:lnTo>
                <a:lnTo>
                  <a:pt x="0" y="571474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6543" y="3841750"/>
            <a:ext cx="152400" cy="1080770"/>
          </a:xfrm>
          <a:custGeom>
            <a:avLst/>
            <a:gdLst/>
            <a:ahLst/>
            <a:cxnLst/>
            <a:rect l="l" t="t" r="r" b="b"/>
            <a:pathLst>
              <a:path w="152400" h="1080770">
                <a:moveTo>
                  <a:pt x="0" y="0"/>
                </a:moveTo>
                <a:lnTo>
                  <a:pt x="35426" y="58864"/>
                </a:lnTo>
                <a:lnTo>
                  <a:pt x="53138" y="96440"/>
                </a:lnTo>
                <a:lnTo>
                  <a:pt x="70853" y="144017"/>
                </a:lnTo>
                <a:lnTo>
                  <a:pt x="83731" y="182707"/>
                </a:lnTo>
                <a:lnTo>
                  <a:pt x="97390" y="226455"/>
                </a:lnTo>
                <a:lnTo>
                  <a:pt x="110963" y="274224"/>
                </a:lnTo>
                <a:lnTo>
                  <a:pt x="123580" y="324978"/>
                </a:lnTo>
                <a:lnTo>
                  <a:pt x="134376" y="377680"/>
                </a:lnTo>
                <a:lnTo>
                  <a:pt x="142481" y="431291"/>
                </a:lnTo>
                <a:lnTo>
                  <a:pt x="147244" y="480248"/>
                </a:lnTo>
                <a:lnTo>
                  <a:pt x="150420" y="533137"/>
                </a:lnTo>
                <a:lnTo>
                  <a:pt x="152007" y="588106"/>
                </a:lnTo>
                <a:lnTo>
                  <a:pt x="152007" y="643301"/>
                </a:lnTo>
                <a:lnTo>
                  <a:pt x="150420" y="696870"/>
                </a:lnTo>
                <a:lnTo>
                  <a:pt x="147244" y="746959"/>
                </a:lnTo>
                <a:lnTo>
                  <a:pt x="142481" y="791717"/>
                </a:lnTo>
                <a:lnTo>
                  <a:pt x="132404" y="846777"/>
                </a:lnTo>
                <a:lnTo>
                  <a:pt x="118703" y="895874"/>
                </a:lnTo>
                <a:lnTo>
                  <a:pt x="102878" y="939082"/>
                </a:lnTo>
                <a:lnTo>
                  <a:pt x="86428" y="976475"/>
                </a:lnTo>
                <a:lnTo>
                  <a:pt x="51315" y="1037653"/>
                </a:lnTo>
                <a:lnTo>
                  <a:pt x="12244" y="1070705"/>
                </a:lnTo>
                <a:lnTo>
                  <a:pt x="0" y="108051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89675" y="3914140"/>
            <a:ext cx="82550" cy="1008380"/>
          </a:xfrm>
          <a:custGeom>
            <a:avLst/>
            <a:gdLst/>
            <a:ahLst/>
            <a:cxnLst/>
            <a:rect l="l" t="t" r="r" b="b"/>
            <a:pathLst>
              <a:path w="82550" h="1008379">
                <a:moveTo>
                  <a:pt x="6867" y="0"/>
                </a:moveTo>
                <a:lnTo>
                  <a:pt x="19586" y="58669"/>
                </a:lnTo>
                <a:lnTo>
                  <a:pt x="32040" y="116472"/>
                </a:lnTo>
                <a:lnTo>
                  <a:pt x="43870" y="172449"/>
                </a:lnTo>
                <a:lnTo>
                  <a:pt x="54713" y="225640"/>
                </a:lnTo>
                <a:lnTo>
                  <a:pt x="64210" y="275086"/>
                </a:lnTo>
                <a:lnTo>
                  <a:pt x="71999" y="319826"/>
                </a:lnTo>
                <a:lnTo>
                  <a:pt x="77720" y="358901"/>
                </a:lnTo>
                <a:lnTo>
                  <a:pt x="82542" y="410456"/>
                </a:lnTo>
                <a:lnTo>
                  <a:pt x="82007" y="445007"/>
                </a:lnTo>
                <a:lnTo>
                  <a:pt x="79328" y="472701"/>
                </a:lnTo>
                <a:lnTo>
                  <a:pt x="77720" y="503682"/>
                </a:lnTo>
                <a:lnTo>
                  <a:pt x="79328" y="537650"/>
                </a:lnTo>
                <a:lnTo>
                  <a:pt x="82007" y="570833"/>
                </a:lnTo>
                <a:lnTo>
                  <a:pt x="82542" y="606444"/>
                </a:lnTo>
                <a:lnTo>
                  <a:pt x="77720" y="647700"/>
                </a:lnTo>
                <a:lnTo>
                  <a:pt x="67283" y="687836"/>
                </a:lnTo>
                <a:lnTo>
                  <a:pt x="51246" y="732873"/>
                </a:lnTo>
                <a:lnTo>
                  <a:pt x="33342" y="779483"/>
                </a:lnTo>
                <a:lnTo>
                  <a:pt x="17304" y="824337"/>
                </a:lnTo>
                <a:lnTo>
                  <a:pt x="6867" y="864108"/>
                </a:lnTo>
                <a:lnTo>
                  <a:pt x="1073" y="906006"/>
                </a:lnTo>
                <a:lnTo>
                  <a:pt x="0" y="942689"/>
                </a:lnTo>
                <a:lnTo>
                  <a:pt x="2359" y="976086"/>
                </a:lnTo>
                <a:lnTo>
                  <a:pt x="6867" y="100812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99169" y="5568441"/>
            <a:ext cx="4824730" cy="1905"/>
          </a:xfrm>
          <a:custGeom>
            <a:avLst/>
            <a:gdLst/>
            <a:ahLst/>
            <a:cxnLst/>
            <a:rect l="l" t="t" r="r" b="b"/>
            <a:pathLst>
              <a:path w="4824730" h="1904">
                <a:moveTo>
                  <a:pt x="0" y="0"/>
                </a:moveTo>
                <a:lnTo>
                  <a:pt x="4824221" y="1523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61069" y="5138673"/>
            <a:ext cx="76200" cy="436880"/>
          </a:xfrm>
          <a:custGeom>
            <a:avLst/>
            <a:gdLst/>
            <a:ahLst/>
            <a:cxnLst/>
            <a:rect l="l" t="t" r="r" b="b"/>
            <a:pathLst>
              <a:path w="76200" h="436879">
                <a:moveTo>
                  <a:pt x="76200" y="76200"/>
                </a:moveTo>
                <a:lnTo>
                  <a:pt x="38100" y="0"/>
                </a:lnTo>
                <a:lnTo>
                  <a:pt x="0" y="76200"/>
                </a:lnTo>
                <a:lnTo>
                  <a:pt x="32766" y="76200"/>
                </a:lnTo>
                <a:lnTo>
                  <a:pt x="32766" y="63246"/>
                </a:lnTo>
                <a:lnTo>
                  <a:pt x="34289" y="60198"/>
                </a:lnTo>
                <a:lnTo>
                  <a:pt x="38100" y="58674"/>
                </a:lnTo>
                <a:lnTo>
                  <a:pt x="41148" y="60198"/>
                </a:lnTo>
                <a:lnTo>
                  <a:pt x="42671" y="63246"/>
                </a:lnTo>
                <a:lnTo>
                  <a:pt x="42671" y="76200"/>
                </a:lnTo>
                <a:lnTo>
                  <a:pt x="76200" y="76200"/>
                </a:lnTo>
                <a:close/>
              </a:path>
              <a:path w="76200" h="436879">
                <a:moveTo>
                  <a:pt x="42671" y="76200"/>
                </a:moveTo>
                <a:lnTo>
                  <a:pt x="42671" y="63246"/>
                </a:lnTo>
                <a:lnTo>
                  <a:pt x="41148" y="60198"/>
                </a:lnTo>
                <a:lnTo>
                  <a:pt x="38100" y="58674"/>
                </a:lnTo>
                <a:lnTo>
                  <a:pt x="34289" y="60198"/>
                </a:lnTo>
                <a:lnTo>
                  <a:pt x="32766" y="63246"/>
                </a:lnTo>
                <a:lnTo>
                  <a:pt x="32766" y="76200"/>
                </a:lnTo>
                <a:lnTo>
                  <a:pt x="42671" y="76200"/>
                </a:lnTo>
                <a:close/>
              </a:path>
              <a:path w="76200" h="436879">
                <a:moveTo>
                  <a:pt x="42671" y="431291"/>
                </a:moveTo>
                <a:lnTo>
                  <a:pt x="42671" y="76200"/>
                </a:lnTo>
                <a:lnTo>
                  <a:pt x="32766" y="76200"/>
                </a:lnTo>
                <a:lnTo>
                  <a:pt x="32766" y="431291"/>
                </a:lnTo>
                <a:lnTo>
                  <a:pt x="34289" y="435101"/>
                </a:lnTo>
                <a:lnTo>
                  <a:pt x="38100" y="436625"/>
                </a:lnTo>
                <a:lnTo>
                  <a:pt x="41148" y="435101"/>
                </a:lnTo>
                <a:lnTo>
                  <a:pt x="42671" y="4312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85291" y="5138673"/>
            <a:ext cx="76200" cy="436880"/>
          </a:xfrm>
          <a:custGeom>
            <a:avLst/>
            <a:gdLst/>
            <a:ahLst/>
            <a:cxnLst/>
            <a:rect l="l" t="t" r="r" b="b"/>
            <a:pathLst>
              <a:path w="76200" h="436879">
                <a:moveTo>
                  <a:pt x="76200" y="76200"/>
                </a:moveTo>
                <a:lnTo>
                  <a:pt x="38100" y="0"/>
                </a:lnTo>
                <a:lnTo>
                  <a:pt x="0" y="76200"/>
                </a:lnTo>
                <a:lnTo>
                  <a:pt x="33527" y="76200"/>
                </a:lnTo>
                <a:lnTo>
                  <a:pt x="33527" y="63246"/>
                </a:lnTo>
                <a:lnTo>
                  <a:pt x="34290" y="60198"/>
                </a:lnTo>
                <a:lnTo>
                  <a:pt x="38100" y="58674"/>
                </a:lnTo>
                <a:lnTo>
                  <a:pt x="41135" y="60198"/>
                </a:lnTo>
                <a:lnTo>
                  <a:pt x="42659" y="63246"/>
                </a:lnTo>
                <a:lnTo>
                  <a:pt x="42659" y="76200"/>
                </a:lnTo>
                <a:lnTo>
                  <a:pt x="76200" y="76200"/>
                </a:lnTo>
                <a:close/>
              </a:path>
              <a:path w="76200" h="436879">
                <a:moveTo>
                  <a:pt x="42659" y="76200"/>
                </a:moveTo>
                <a:lnTo>
                  <a:pt x="42659" y="63246"/>
                </a:lnTo>
                <a:lnTo>
                  <a:pt x="41135" y="60198"/>
                </a:lnTo>
                <a:lnTo>
                  <a:pt x="38100" y="58674"/>
                </a:lnTo>
                <a:lnTo>
                  <a:pt x="34290" y="60198"/>
                </a:lnTo>
                <a:lnTo>
                  <a:pt x="33527" y="63246"/>
                </a:lnTo>
                <a:lnTo>
                  <a:pt x="33527" y="76200"/>
                </a:lnTo>
                <a:lnTo>
                  <a:pt x="42659" y="76200"/>
                </a:lnTo>
                <a:close/>
              </a:path>
              <a:path w="76200" h="436879">
                <a:moveTo>
                  <a:pt x="42659" y="431291"/>
                </a:moveTo>
                <a:lnTo>
                  <a:pt x="42659" y="76200"/>
                </a:lnTo>
                <a:lnTo>
                  <a:pt x="33527" y="76200"/>
                </a:lnTo>
                <a:lnTo>
                  <a:pt x="33527" y="431291"/>
                </a:lnTo>
                <a:lnTo>
                  <a:pt x="34290" y="435101"/>
                </a:lnTo>
                <a:lnTo>
                  <a:pt x="38100" y="436625"/>
                </a:lnTo>
                <a:lnTo>
                  <a:pt x="41135" y="435101"/>
                </a:lnTo>
                <a:lnTo>
                  <a:pt x="42659" y="4312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710557" y="3047"/>
            <a:ext cx="2401570" cy="1121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Parti</a:t>
            </a:r>
            <a:r>
              <a:rPr b="0" spc="-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gemellari=1%  del totale. 1/3 sono  monozigoti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581529" y="2289047"/>
            <a:ext cx="1134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amnios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86628" y="2393441"/>
            <a:ext cx="1438910" cy="1269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3975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1 </a:t>
            </a:r>
            <a:r>
              <a:rPr sz="2400" spc="-5" dirty="0">
                <a:latin typeface="Times New Roman"/>
                <a:cs typeface="Times New Roman"/>
              </a:rPr>
              <a:t>solo  amnios</a:t>
            </a:r>
            <a:endParaRPr sz="2400" dirty="0">
              <a:latin typeface="Times New Roman"/>
              <a:cs typeface="Times New Roman"/>
            </a:endParaRPr>
          </a:p>
          <a:p>
            <a:pPr marL="156210" marR="5080">
              <a:lnSpc>
                <a:spcPct val="100000"/>
              </a:lnSpc>
              <a:spcBef>
                <a:spcPts val="185"/>
              </a:spcBef>
            </a:pPr>
            <a:r>
              <a:rPr sz="1600" dirty="0">
                <a:latin typeface="Times New Roman"/>
                <a:cs typeface="Times New Roman"/>
              </a:rPr>
              <a:t>1-2% dei  gemelli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monoz.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6935" y="4165092"/>
            <a:ext cx="1851025" cy="1485900"/>
          </a:xfrm>
          <a:prstGeom prst="rect">
            <a:avLst/>
          </a:prstGeom>
        </p:spPr>
        <p:txBody>
          <a:bodyPr vert="horz" wrap="square" lIns="0" tIns="1936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sz="2400" spc="-5" dirty="0">
                <a:latin typeface="Times New Roman"/>
                <a:cs typeface="Times New Roman"/>
              </a:rPr>
              <a:t>Bicoriali</a:t>
            </a:r>
            <a:endParaRPr sz="24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430"/>
              </a:spcBef>
            </a:pPr>
            <a:r>
              <a:rPr sz="2400" spc="-5" dirty="0">
                <a:latin typeface="Times New Roman"/>
                <a:cs typeface="Times New Roman"/>
              </a:rPr>
              <a:t>1/3 dei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gemelli  monozigoti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83102" y="4727447"/>
            <a:ext cx="2832735" cy="756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75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Monocoriali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ts val="2875"/>
              </a:lnSpc>
            </a:pPr>
            <a:r>
              <a:rPr sz="2400" spc="-5" dirty="0">
                <a:latin typeface="Times New Roman"/>
                <a:cs typeface="Times New Roman"/>
              </a:rPr>
              <a:t>2/3 dei gemelli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monoz.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935" y="5740908"/>
            <a:ext cx="8909050" cy="1003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00"/>
                </a:solidFill>
                <a:latin typeface="Times New Roman"/>
                <a:cs typeface="Times New Roman"/>
              </a:rPr>
              <a:t>La formazione dei gemelli monozigoti avviene in uno dei 4 modi descritti, a seconda del momento in cui  avviene la separazione dei blastomeri in 2 gruppi.1) gemelli bicoriali: i blastomeri si separano entro i primi 3  giorni di sviluppo; 2) gemelli monocoriali, biamniotici: entro i giorni 3 ed 8; 3) gemelli monocoriali,  monoamniotici: entro i giorni 8 e 12; 4) gemelli siamesi: entro i giorni 12 e</a:t>
            </a:r>
            <a:r>
              <a:rPr sz="1600" spc="-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00"/>
                </a:solidFill>
                <a:latin typeface="Times New Roman"/>
                <a:cs typeface="Times New Roman"/>
              </a:rPr>
              <a:t>14.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" name="Segnaposto data 17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51840E5-D6D5-4354-A6E6-D2DD59DE7CEB}" type="datetime1">
              <a:rPr lang="en-US" smtClean="0"/>
              <a:pPr/>
              <a:t>12/17/2019</a:t>
            </a:fld>
            <a:endParaRPr lang="en-US"/>
          </a:p>
        </p:txBody>
      </p:sp>
      <p:sp>
        <p:nvSpPr>
          <p:cNvPr id="19" name="Segnaposto numero diapositiva 1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100" y="361950"/>
            <a:ext cx="85344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it-IT" sz="3600" b="0" spc="-5" dirty="0" smtClean="0">
                <a:latin typeface="Times New Roman"/>
                <a:cs typeface="Times New Roman"/>
              </a:rPr>
              <a:t>Si può interrompere lo sviluppo embrionale?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8300" y="1809750"/>
            <a:ext cx="8305800" cy="33618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lang="it-IT" sz="3600" b="1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Si, in modo non desiderato (aborto spontaneo, malattia)</a:t>
            </a:r>
          </a:p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endParaRPr lang="it-IT" sz="3600" spc="-5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lang="it-IT" sz="3600" b="1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Si, in modo desiderato, attraverso l’uso di pillole contraccettive e/o abortive o con l’aborto chirurgico 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198DF13D-0DF3-40BC-BDEC-9F722A6D6590}" type="datetime1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0700" y="209550"/>
            <a:ext cx="80772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it-IT" sz="4400" b="0" spc="-5" dirty="0" smtClean="0">
                <a:latin typeface="Times New Roman"/>
                <a:cs typeface="Times New Roman"/>
              </a:rPr>
              <a:t>Pillole inibitorie o abortive?</a:t>
            </a: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5900" y="1123950"/>
            <a:ext cx="8646795" cy="5069978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marR="799465" indent="-342900" algn="just">
              <a:lnSpc>
                <a:spcPct val="79900"/>
              </a:lnSpc>
              <a:spcBef>
                <a:spcPts val="775"/>
              </a:spcBef>
              <a:buChar char="•"/>
              <a:tabLst>
                <a:tab pos="354965" algn="l"/>
                <a:tab pos="355600" algn="l"/>
              </a:tabLst>
            </a:pPr>
            <a:r>
              <a:rPr lang="it-IT" sz="2400" b="1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L</a:t>
            </a:r>
            <a:r>
              <a:rPr sz="2400" b="1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a</a:t>
            </a:r>
            <a:r>
              <a:rPr lang="it-IT" sz="2400" b="1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pillola</a:t>
            </a:r>
            <a:r>
              <a:rPr sz="2400" b="1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del giorno dopo </a:t>
            </a:r>
            <a:r>
              <a:rPr sz="2400" spc="-5" dirty="0">
                <a:solidFill>
                  <a:srgbClr val="FFFF00"/>
                </a:solidFill>
                <a:latin typeface="Times New Roman"/>
                <a:cs typeface="Times New Roman"/>
              </a:rPr>
              <a:t>(alta concentrazione del  progestinico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levonorgestrel</a:t>
            </a:r>
            <a:r>
              <a:rPr sz="2400" spc="-5" dirty="0">
                <a:solidFill>
                  <a:srgbClr val="FFFF00"/>
                </a:solidFill>
                <a:latin typeface="Times New Roman"/>
                <a:cs typeface="Times New Roman"/>
              </a:rPr>
              <a:t>, 1,5 mg entro 72 ore </a:t>
            </a:r>
            <a:r>
              <a:rPr sz="2400" spc="-5" dirty="0" err="1">
                <a:solidFill>
                  <a:srgbClr val="FFFF00"/>
                </a:solidFill>
                <a:latin typeface="Times New Roman"/>
                <a:cs typeface="Times New Roman"/>
              </a:rPr>
              <a:t>dal</a:t>
            </a:r>
            <a:r>
              <a:rPr sz="2400" spc="-5" dirty="0">
                <a:solidFill>
                  <a:srgbClr val="FFFF00"/>
                </a:solidFill>
                <a:latin typeface="Times New Roman"/>
                <a:cs typeface="Times New Roman"/>
              </a:rPr>
              <a:t>  </a:t>
            </a:r>
            <a:r>
              <a:rPr sz="2400" spc="-5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rapporto</a:t>
            </a:r>
            <a:r>
              <a:rPr sz="2400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)</a:t>
            </a:r>
            <a:r>
              <a:rPr lang="it-IT" sz="2400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spc="-5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ritarda</a:t>
            </a:r>
            <a:r>
              <a:rPr sz="2400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Times New Roman"/>
                <a:cs typeface="Times New Roman"/>
              </a:rPr>
              <a:t>o </a:t>
            </a:r>
            <a:r>
              <a:rPr sz="2400" spc="-5" dirty="0">
                <a:solidFill>
                  <a:srgbClr val="FFFF00"/>
                </a:solidFill>
                <a:latin typeface="Times New Roman"/>
                <a:cs typeface="Times New Roman"/>
              </a:rPr>
              <a:t>inibisce l’ovulazione, alterando il  trasporto degli spermatozoi </a:t>
            </a:r>
            <a:r>
              <a:rPr sz="2400" dirty="0">
                <a:solidFill>
                  <a:srgbClr val="FFFF00"/>
                </a:solidFill>
                <a:latin typeface="Times New Roman"/>
                <a:cs typeface="Times New Roman"/>
              </a:rPr>
              <a:t>e </a:t>
            </a:r>
            <a:r>
              <a:rPr sz="2400" spc="-5" dirty="0">
                <a:solidFill>
                  <a:srgbClr val="FFFF00"/>
                </a:solidFill>
                <a:latin typeface="Times New Roman"/>
                <a:cs typeface="Times New Roman"/>
              </a:rPr>
              <a:t>degli ovociti nelle</a:t>
            </a:r>
            <a:r>
              <a:rPr sz="2400" spc="-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Times New Roman"/>
                <a:cs typeface="Times New Roman"/>
              </a:rPr>
              <a:t>tube.</a:t>
            </a:r>
            <a:endParaRPr sz="2400" dirty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680"/>
              </a:spcBef>
              <a:buChar char="•"/>
              <a:tabLst>
                <a:tab pos="354965" algn="l"/>
                <a:tab pos="355600" algn="l"/>
              </a:tabLst>
            </a:pPr>
            <a:endParaRPr lang="it-IT" sz="2400" spc="-5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6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b="1" spc="-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Secondo</a:t>
            </a:r>
            <a:r>
              <a:rPr sz="2400" b="1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alcuni</a:t>
            </a:r>
            <a:r>
              <a:rPr sz="2400" spc="-5" dirty="0">
                <a:solidFill>
                  <a:srgbClr val="FFFF00"/>
                </a:solidFill>
                <a:latin typeface="Times New Roman"/>
                <a:cs typeface="Times New Roman"/>
              </a:rPr>
              <a:t>, verrebbe inibito l’impianto della blastocisti  (effetto abortivo). </a:t>
            </a:r>
            <a:endParaRPr lang="it-IT" sz="2400" spc="-5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680"/>
              </a:spcBef>
              <a:buChar char="•"/>
              <a:tabLst>
                <a:tab pos="354965" algn="l"/>
                <a:tab pos="355600" algn="l"/>
              </a:tabLst>
            </a:pPr>
            <a:endParaRPr lang="it-IT" sz="2400" spc="-5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6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b="1" spc="-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Nel</a:t>
            </a:r>
            <a:r>
              <a:rPr sz="2400" b="1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2005 il Dipartimento di Salute  Riproduttiva dell’OMS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ha </a:t>
            </a:r>
            <a:r>
              <a:rPr sz="2400" spc="-10" dirty="0">
                <a:solidFill>
                  <a:schemeClr val="bg1"/>
                </a:solidFill>
                <a:latin typeface="Times New Roman"/>
                <a:cs typeface="Times New Roman"/>
              </a:rPr>
              <a:t>chiarito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che</a:t>
            </a:r>
            <a:r>
              <a:rPr sz="2400" spc="-5" dirty="0">
                <a:solidFill>
                  <a:srgbClr val="FFFF00"/>
                </a:solidFill>
                <a:latin typeface="Times New Roman"/>
                <a:cs typeface="Times New Roman"/>
              </a:rPr>
              <a:t> “la contraccezione di  emergenza con levonorgestrel ha dimostrato di prevenire  l’ovulazione </a:t>
            </a:r>
            <a:r>
              <a:rPr sz="2400" dirty="0">
                <a:solidFill>
                  <a:srgbClr val="FFFF00"/>
                </a:solidFill>
                <a:latin typeface="Times New Roman"/>
                <a:cs typeface="Times New Roman"/>
              </a:rPr>
              <a:t>e </a:t>
            </a:r>
            <a:r>
              <a:rPr sz="2400" spc="-5" dirty="0">
                <a:solidFill>
                  <a:srgbClr val="FFFF00"/>
                </a:solidFill>
                <a:latin typeface="Times New Roman"/>
                <a:cs typeface="Times New Roman"/>
              </a:rPr>
              <a:t>di non avere alcun rilevabile effetto  sull’endometrio (la mucosa uterina) </a:t>
            </a:r>
            <a:r>
              <a:rPr sz="2400" dirty="0">
                <a:solidFill>
                  <a:srgbClr val="FFFF00"/>
                </a:solidFill>
                <a:latin typeface="Times New Roman"/>
                <a:cs typeface="Times New Roman"/>
              </a:rPr>
              <a:t>o </a:t>
            </a:r>
            <a:r>
              <a:rPr sz="2400" spc="-5" dirty="0">
                <a:solidFill>
                  <a:srgbClr val="FFFF00"/>
                </a:solidFill>
                <a:latin typeface="Times New Roman"/>
                <a:cs typeface="Times New Roman"/>
              </a:rPr>
              <a:t>sui livelli di  progesterone, quando somministrata </a:t>
            </a:r>
            <a:r>
              <a:rPr sz="2400" spc="-5" dirty="0" err="1">
                <a:solidFill>
                  <a:srgbClr val="FFFF00"/>
                </a:solidFill>
                <a:latin typeface="Times New Roman"/>
                <a:cs typeface="Times New Roman"/>
              </a:rPr>
              <a:t>dopo</a:t>
            </a:r>
            <a:r>
              <a:rPr sz="2400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spc="-5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l’ovulazione</a:t>
            </a:r>
            <a:r>
              <a:rPr lang="it-IT" sz="2400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"</a:t>
            </a:r>
            <a:r>
              <a:rPr sz="2400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. </a:t>
            </a:r>
            <a:endParaRPr lang="it-IT" sz="2400" spc="-5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680"/>
              </a:spcBef>
              <a:buChar char="•"/>
              <a:tabLst>
                <a:tab pos="354965" algn="l"/>
                <a:tab pos="355600" algn="l"/>
              </a:tabLst>
            </a:pPr>
            <a:endParaRPr lang="it-IT" sz="2400" spc="-5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6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b="1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La  </a:t>
            </a:r>
            <a:r>
              <a:rPr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pillola </a:t>
            </a:r>
            <a:r>
              <a:rPr sz="2400" b="1" dirty="0">
                <a:solidFill>
                  <a:schemeClr val="bg1"/>
                </a:solidFill>
                <a:latin typeface="Times New Roman"/>
                <a:cs typeface="Times New Roman"/>
              </a:rPr>
              <a:t>è </a:t>
            </a:r>
            <a:r>
              <a:rPr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inefficace </a:t>
            </a:r>
            <a:r>
              <a:rPr sz="2400" spc="-5" dirty="0">
                <a:solidFill>
                  <a:srgbClr val="FFFF00"/>
                </a:solidFill>
                <a:latin typeface="Times New Roman"/>
                <a:cs typeface="Times New Roman"/>
              </a:rPr>
              <a:t>dopo l'annidamento </a:t>
            </a:r>
            <a:r>
              <a:rPr sz="2400" dirty="0">
                <a:solidFill>
                  <a:srgbClr val="FFFF00"/>
                </a:solidFill>
                <a:latin typeface="Times New Roman"/>
                <a:cs typeface="Times New Roman"/>
              </a:rPr>
              <a:t>e </a:t>
            </a:r>
            <a:r>
              <a:rPr sz="2400" spc="-5" dirty="0">
                <a:solidFill>
                  <a:srgbClr val="FFFF00"/>
                </a:solidFill>
                <a:latin typeface="Times New Roman"/>
                <a:cs typeface="Times New Roman"/>
              </a:rPr>
              <a:t>non </a:t>
            </a:r>
            <a:r>
              <a:rPr sz="2400" spc="-5" dirty="0" err="1">
                <a:solidFill>
                  <a:srgbClr val="FFFF00"/>
                </a:solidFill>
                <a:latin typeface="Times New Roman"/>
                <a:cs typeface="Times New Roman"/>
              </a:rPr>
              <a:t>provoca</a:t>
            </a:r>
            <a:r>
              <a:rPr sz="2400" spc="-5" dirty="0">
                <a:solidFill>
                  <a:srgbClr val="FFFF00"/>
                </a:solidFill>
                <a:latin typeface="Times New Roman"/>
                <a:cs typeface="Times New Roman"/>
              </a:rPr>
              <a:t>  </a:t>
            </a:r>
            <a:r>
              <a:rPr sz="2400" spc="-5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l'aborto</a:t>
            </a:r>
            <a:r>
              <a:rPr sz="2400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092342C-E863-41A7-B512-6CD9C3F857AA}" type="datetime1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5500" y="285750"/>
            <a:ext cx="2563628" cy="13774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49700" y="666750"/>
            <a:ext cx="323977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5" dirty="0">
                <a:latin typeface="Times New Roman"/>
                <a:cs typeface="Times New Roman"/>
              </a:rPr>
              <a:t>Pillola</a:t>
            </a:r>
            <a:r>
              <a:rPr sz="4400" b="0" spc="-55" dirty="0">
                <a:latin typeface="Times New Roman"/>
                <a:cs typeface="Times New Roman"/>
              </a:rPr>
              <a:t> </a:t>
            </a:r>
            <a:r>
              <a:rPr sz="4400" b="0" spc="-5" dirty="0">
                <a:latin typeface="Times New Roman"/>
                <a:cs typeface="Times New Roman"/>
              </a:rPr>
              <a:t>RU486</a:t>
            </a: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2740" y="1925573"/>
            <a:ext cx="8073759" cy="4236031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marR="553085" indent="-342900">
              <a:lnSpc>
                <a:spcPct val="79800"/>
              </a:lnSpc>
              <a:spcBef>
                <a:spcPts val="6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Lo steroide sintetico mifepristone </a:t>
            </a:r>
            <a:r>
              <a:rPr sz="2400" dirty="0">
                <a:solidFill>
                  <a:srgbClr val="FFFF00"/>
                </a:solidFill>
                <a:latin typeface="Times New Roman"/>
                <a:cs typeface="Times New Roman"/>
              </a:rPr>
              <a:t>è </a:t>
            </a:r>
            <a:r>
              <a:rPr sz="2400" spc="-5" dirty="0">
                <a:solidFill>
                  <a:srgbClr val="FFFF00"/>
                </a:solidFill>
                <a:latin typeface="Times New Roman"/>
                <a:cs typeface="Times New Roman"/>
              </a:rPr>
              <a:t>un farmaco abortivo  usato nei primi due mesi della</a:t>
            </a:r>
            <a:r>
              <a:rPr sz="2400" spc="-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Times New Roman"/>
                <a:cs typeface="Times New Roman"/>
              </a:rPr>
              <a:t>gravidanza.</a:t>
            </a:r>
            <a:endParaRPr sz="2400" dirty="0">
              <a:latin typeface="Times New Roman"/>
              <a:cs typeface="Times New Roman"/>
            </a:endParaRPr>
          </a:p>
          <a:p>
            <a:pPr marL="355600" marR="219710" indent="-342900">
              <a:lnSpc>
                <a:spcPct val="799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Azione: </a:t>
            </a:r>
            <a:r>
              <a:rPr sz="2400" spc="-5" dirty="0">
                <a:solidFill>
                  <a:srgbClr val="FFFF00"/>
                </a:solidFill>
                <a:latin typeface="Times New Roman"/>
                <a:cs typeface="Times New Roman"/>
              </a:rPr>
              <a:t>si lega ai recettori progestinici bloccandoli (effetto  anti-progestinico); la mucosa uterina si distacca </a:t>
            </a:r>
            <a:r>
              <a:rPr sz="2400" dirty="0">
                <a:solidFill>
                  <a:srgbClr val="FFFF00"/>
                </a:solidFill>
                <a:latin typeface="Times New Roman"/>
                <a:cs typeface="Times New Roman"/>
              </a:rPr>
              <a:t>e </a:t>
            </a:r>
            <a:r>
              <a:rPr sz="2400" spc="-5" dirty="0">
                <a:solidFill>
                  <a:srgbClr val="FFFF00"/>
                </a:solidFill>
                <a:latin typeface="Times New Roman"/>
                <a:cs typeface="Times New Roman"/>
              </a:rPr>
              <a:t>viene  eliminata come nella</a:t>
            </a:r>
            <a:r>
              <a:rPr sz="2400" spc="-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Times New Roman"/>
                <a:cs typeface="Times New Roman"/>
              </a:rPr>
              <a:t>mestruazione.</a:t>
            </a:r>
            <a:endParaRPr sz="2400" dirty="0">
              <a:latin typeface="Times New Roman"/>
              <a:cs typeface="Times New Roman"/>
            </a:endParaRPr>
          </a:p>
          <a:p>
            <a:pPr marL="355600" marR="10795" indent="-342900">
              <a:lnSpc>
                <a:spcPct val="79900"/>
              </a:lnSpc>
              <a:spcBef>
                <a:spcPts val="57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chemeClr val="bg1"/>
                </a:solidFill>
                <a:latin typeface="Times New Roman"/>
                <a:cs typeface="Times New Roman"/>
              </a:rPr>
              <a:t>Al </a:t>
            </a:r>
            <a:r>
              <a:rPr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mifepristone, </a:t>
            </a:r>
            <a:r>
              <a:rPr sz="2400" spc="-5" dirty="0">
                <a:solidFill>
                  <a:srgbClr val="FFFF00"/>
                </a:solidFill>
                <a:latin typeface="Times New Roman"/>
                <a:cs typeface="Times New Roman"/>
              </a:rPr>
              <a:t>due giorni dopo la prima </a:t>
            </a:r>
            <a:r>
              <a:rPr lang="it-IT" sz="2400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sz="2400" spc="-5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omministrazione</a:t>
            </a:r>
            <a:r>
              <a:rPr sz="2400" spc="-5" dirty="0">
                <a:solidFill>
                  <a:srgbClr val="FFFF00"/>
                </a:solidFill>
                <a:latin typeface="Times New Roman"/>
                <a:cs typeface="Times New Roman"/>
              </a:rPr>
              <a:t>,  si </a:t>
            </a:r>
            <a:r>
              <a:rPr sz="2400" dirty="0">
                <a:solidFill>
                  <a:srgbClr val="FFFF00"/>
                </a:solidFill>
                <a:latin typeface="Times New Roman"/>
                <a:cs typeface="Times New Roman"/>
              </a:rPr>
              <a:t>aggiunge </a:t>
            </a:r>
            <a:r>
              <a:rPr sz="2400" spc="-5" dirty="0">
                <a:solidFill>
                  <a:srgbClr val="FFFF00"/>
                </a:solidFill>
                <a:latin typeface="Times New Roman"/>
                <a:cs typeface="Times New Roman"/>
              </a:rPr>
              <a:t>una prostaglandina (</a:t>
            </a:r>
            <a:r>
              <a:rPr sz="2400" spc="-5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misoprostol</a:t>
            </a:r>
            <a:r>
              <a:rPr lang="it-IT" sz="2400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sz="2400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) </a:t>
            </a:r>
            <a:r>
              <a:rPr sz="2400" dirty="0">
                <a:solidFill>
                  <a:srgbClr val="FFFF00"/>
                </a:solidFill>
                <a:latin typeface="Times New Roman"/>
                <a:cs typeface="Times New Roman"/>
              </a:rPr>
              <a:t>che </a:t>
            </a:r>
            <a:r>
              <a:rPr sz="2400" spc="-5" dirty="0">
                <a:solidFill>
                  <a:srgbClr val="FFFF00"/>
                </a:solidFill>
                <a:latin typeface="Times New Roman"/>
                <a:cs typeface="Times New Roman"/>
              </a:rPr>
              <a:t>provoca  contrazioni uterine per </a:t>
            </a:r>
            <a:r>
              <a:rPr sz="2400" spc="-10" dirty="0">
                <a:solidFill>
                  <a:srgbClr val="FFFF00"/>
                </a:solidFill>
                <a:latin typeface="Times New Roman"/>
                <a:cs typeface="Times New Roman"/>
              </a:rPr>
              <a:t>eliminare </a:t>
            </a:r>
            <a:r>
              <a:rPr sz="2400" dirty="0">
                <a:solidFill>
                  <a:srgbClr val="FFFF00"/>
                </a:solidFill>
                <a:latin typeface="Times New Roman"/>
                <a:cs typeface="Times New Roman"/>
              </a:rPr>
              <a:t>la mucosa e l'embrione  entro alcune</a:t>
            </a:r>
            <a:r>
              <a:rPr sz="2400" spc="-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Times New Roman"/>
                <a:cs typeface="Times New Roman"/>
              </a:rPr>
              <a:t>ore.</a:t>
            </a:r>
            <a:endParaRPr sz="24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799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Il metodo descritto </a:t>
            </a:r>
            <a:r>
              <a:rPr sz="2400" b="1" dirty="0">
                <a:solidFill>
                  <a:schemeClr val="bg1"/>
                </a:solidFill>
                <a:latin typeface="Times New Roman"/>
                <a:cs typeface="Times New Roman"/>
              </a:rPr>
              <a:t>è </a:t>
            </a:r>
            <a:r>
              <a:rPr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efficace </a:t>
            </a:r>
            <a:r>
              <a:rPr sz="2400" spc="-5" dirty="0">
                <a:solidFill>
                  <a:srgbClr val="FFFF00"/>
                </a:solidFill>
                <a:latin typeface="Times New Roman"/>
                <a:cs typeface="Times New Roman"/>
              </a:rPr>
              <a:t>tra il 92% </a:t>
            </a:r>
            <a:r>
              <a:rPr sz="2400" dirty="0">
                <a:solidFill>
                  <a:srgbClr val="FFFF00"/>
                </a:solidFill>
                <a:latin typeface="Times New Roman"/>
                <a:cs typeface="Times New Roman"/>
              </a:rPr>
              <a:t>e </a:t>
            </a:r>
            <a:r>
              <a:rPr sz="2400" spc="-5" dirty="0">
                <a:solidFill>
                  <a:srgbClr val="FFFF00"/>
                </a:solidFill>
                <a:latin typeface="Times New Roman"/>
                <a:cs typeface="Times New Roman"/>
              </a:rPr>
              <a:t>il 99% dei casi,  </a:t>
            </a:r>
            <a:r>
              <a:rPr sz="2400" dirty="0">
                <a:solidFill>
                  <a:srgbClr val="FFFF00"/>
                </a:solidFill>
                <a:latin typeface="Times New Roman"/>
                <a:cs typeface="Times New Roman"/>
              </a:rPr>
              <a:t>l'RU 486 da </a:t>
            </a:r>
            <a:r>
              <a:rPr sz="2400" spc="-5" dirty="0">
                <a:solidFill>
                  <a:srgbClr val="FFFF00"/>
                </a:solidFill>
                <a:latin typeface="Times New Roman"/>
                <a:cs typeface="Times New Roman"/>
              </a:rPr>
              <a:t>solo </a:t>
            </a:r>
            <a:r>
              <a:rPr sz="2400" dirty="0">
                <a:solidFill>
                  <a:srgbClr val="FFFF00"/>
                </a:solidFill>
                <a:latin typeface="Times New Roman"/>
                <a:cs typeface="Times New Roman"/>
              </a:rPr>
              <a:t>lo è </a:t>
            </a:r>
            <a:r>
              <a:rPr sz="2400" spc="-5" dirty="0">
                <a:solidFill>
                  <a:srgbClr val="FFFF00"/>
                </a:solidFill>
                <a:latin typeface="Times New Roman"/>
                <a:cs typeface="Times New Roman"/>
              </a:rPr>
              <a:t>per </a:t>
            </a:r>
            <a:r>
              <a:rPr sz="2400" dirty="0">
                <a:solidFill>
                  <a:srgbClr val="FFFF00"/>
                </a:solidFill>
                <a:latin typeface="Times New Roman"/>
                <a:cs typeface="Times New Roman"/>
              </a:rPr>
              <a:t>l'80%. </a:t>
            </a:r>
            <a:endParaRPr lang="it-IT" sz="240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799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b="1" spc="-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Misoprostolo</a:t>
            </a:r>
            <a:r>
              <a:rPr sz="2400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Times New Roman"/>
                <a:cs typeface="Times New Roman"/>
              </a:rPr>
              <a:t>somministrato  per via orale rispetto </a:t>
            </a:r>
            <a:r>
              <a:rPr sz="2400" dirty="0">
                <a:solidFill>
                  <a:srgbClr val="FFFF00"/>
                </a:solidFill>
                <a:latin typeface="Times New Roman"/>
                <a:cs typeface="Times New Roman"/>
              </a:rPr>
              <a:t>a </a:t>
            </a:r>
            <a:r>
              <a:rPr sz="2400" spc="-5" dirty="0">
                <a:solidFill>
                  <a:srgbClr val="FFFF00"/>
                </a:solidFill>
                <a:latin typeface="Times New Roman"/>
                <a:cs typeface="Times New Roman"/>
              </a:rPr>
              <a:t>quella vaginale avrebbe una efficacia  superiore.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7F0DE9AD-55AA-45FB-A528-767FEB13F06B}" type="datetime1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8100" y="0"/>
            <a:ext cx="354711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10" dirty="0">
                <a:latin typeface="Times New Roman"/>
                <a:cs typeface="Times New Roman"/>
              </a:rPr>
              <a:t>Aborto </a:t>
            </a:r>
            <a:r>
              <a:rPr sz="4400" b="0" spc="-5" dirty="0">
                <a:latin typeface="Times New Roman"/>
                <a:cs typeface="Times New Roman"/>
              </a:rPr>
              <a:t>fai da</a:t>
            </a:r>
            <a:r>
              <a:rPr sz="4400" b="0" spc="-30" dirty="0">
                <a:latin typeface="Times New Roman"/>
                <a:cs typeface="Times New Roman"/>
              </a:rPr>
              <a:t> </a:t>
            </a:r>
            <a:r>
              <a:rPr sz="4400" b="0" spc="-5" dirty="0">
                <a:latin typeface="Times New Roman"/>
                <a:cs typeface="Times New Roman"/>
              </a:rPr>
              <a:t>te</a:t>
            </a: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8300" y="742950"/>
            <a:ext cx="8382000" cy="5755806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197485" indent="-342900">
              <a:lnSpc>
                <a:spcPct val="799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Il </a:t>
            </a:r>
            <a:r>
              <a:rPr sz="2800" b="1" spc="-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misoprostol</a:t>
            </a:r>
            <a:r>
              <a:rPr lang="it-IT" sz="2800" b="1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o</a:t>
            </a:r>
            <a:r>
              <a:rPr sz="2800" b="1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Times New Roman"/>
                <a:cs typeface="Times New Roman"/>
              </a:rPr>
              <a:t>(principio attivo del farmaco noto come  Cytotec, della Pfizer) </a:t>
            </a:r>
            <a:r>
              <a:rPr sz="2800" dirty="0">
                <a:solidFill>
                  <a:srgbClr val="FFFF00"/>
                </a:solidFill>
                <a:latin typeface="Times New Roman"/>
                <a:cs typeface="Times New Roman"/>
              </a:rPr>
              <a:t>è </a:t>
            </a:r>
            <a:r>
              <a:rPr sz="2800" spc="-5" dirty="0">
                <a:solidFill>
                  <a:srgbClr val="FFFF00"/>
                </a:solidFill>
                <a:latin typeface="Times New Roman"/>
                <a:cs typeface="Times New Roman"/>
              </a:rPr>
              <a:t>una prostaglandina. Introdotto nel  1985 </a:t>
            </a:r>
            <a:r>
              <a:rPr sz="2800" dirty="0">
                <a:solidFill>
                  <a:srgbClr val="FFFF00"/>
                </a:solidFill>
                <a:latin typeface="Times New Roman"/>
                <a:cs typeface="Times New Roman"/>
              </a:rPr>
              <a:t>come </a:t>
            </a:r>
            <a:r>
              <a:rPr sz="2800" spc="-5" dirty="0">
                <a:solidFill>
                  <a:srgbClr val="FFFF00"/>
                </a:solidFill>
                <a:latin typeface="Times New Roman"/>
                <a:cs typeface="Times New Roman"/>
              </a:rPr>
              <a:t>gastroprotettore </a:t>
            </a:r>
            <a:r>
              <a:rPr sz="2800" dirty="0">
                <a:solidFill>
                  <a:srgbClr val="FFFF00"/>
                </a:solidFill>
                <a:latin typeface="Times New Roman"/>
                <a:cs typeface="Times New Roman"/>
              </a:rPr>
              <a:t>è </a:t>
            </a:r>
            <a:r>
              <a:rPr sz="2800" spc="-5" dirty="0">
                <a:solidFill>
                  <a:srgbClr val="FFFF00"/>
                </a:solidFill>
                <a:latin typeface="Times New Roman"/>
                <a:cs typeface="Times New Roman"/>
              </a:rPr>
              <a:t>spesso usato per provocare un  </a:t>
            </a:r>
            <a:r>
              <a:rPr sz="2800" dirty="0">
                <a:solidFill>
                  <a:srgbClr val="FFFF00"/>
                </a:solidFill>
                <a:latin typeface="Times New Roman"/>
                <a:cs typeface="Times New Roman"/>
              </a:rPr>
              <a:t>aborto </a:t>
            </a:r>
            <a:r>
              <a:rPr sz="2800" spc="-5" dirty="0">
                <a:solidFill>
                  <a:srgbClr val="FFFF00"/>
                </a:solidFill>
                <a:latin typeface="Times New Roman"/>
                <a:cs typeface="Times New Roman"/>
              </a:rPr>
              <a:t>specie nei Paesi ove </a:t>
            </a:r>
            <a:r>
              <a:rPr sz="2800" dirty="0">
                <a:solidFill>
                  <a:srgbClr val="FFFF00"/>
                </a:solidFill>
                <a:latin typeface="Times New Roman"/>
                <a:cs typeface="Times New Roman"/>
              </a:rPr>
              <a:t>l'aborto è</a:t>
            </a:r>
            <a:r>
              <a:rPr sz="2800" spc="-2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00"/>
                </a:solidFill>
                <a:latin typeface="Times New Roman"/>
                <a:cs typeface="Times New Roman"/>
              </a:rPr>
              <a:t>vietato.</a:t>
            </a:r>
            <a:endParaRPr sz="2800" dirty="0">
              <a:latin typeface="Times New Roman"/>
              <a:cs typeface="Times New Roman"/>
            </a:endParaRPr>
          </a:p>
          <a:p>
            <a:pPr marL="355600" marR="283210" indent="-342900">
              <a:lnSpc>
                <a:spcPct val="798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In Italia il Cytotec </a:t>
            </a:r>
            <a:r>
              <a:rPr sz="2800" dirty="0">
                <a:solidFill>
                  <a:srgbClr val="FFFF00"/>
                </a:solidFill>
                <a:latin typeface="Times New Roman"/>
                <a:cs typeface="Times New Roman"/>
              </a:rPr>
              <a:t>è </a:t>
            </a:r>
            <a:r>
              <a:rPr sz="2800" spc="-5" dirty="0">
                <a:solidFill>
                  <a:srgbClr val="FFFF00"/>
                </a:solidFill>
                <a:latin typeface="Times New Roman"/>
                <a:cs typeface="Times New Roman"/>
              </a:rPr>
              <a:t>utilizzato come abortivo soprattutto da  donne straniere, ma anche italiane, introducendo in vagina  quattro pastiglie </a:t>
            </a:r>
            <a:r>
              <a:rPr sz="2800" spc="-5" dirty="0" err="1">
                <a:solidFill>
                  <a:srgbClr val="FFFF00"/>
                </a:solidFill>
                <a:latin typeface="Times New Roman"/>
                <a:cs typeface="Times New Roman"/>
              </a:rPr>
              <a:t>di</a:t>
            </a:r>
            <a:r>
              <a:rPr sz="2800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spc="-5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misoprostol</a:t>
            </a:r>
            <a:r>
              <a:rPr lang="it-IT" sz="2800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sz="2800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Times New Roman"/>
                <a:cs typeface="Times New Roman"/>
              </a:rPr>
              <a:t>per alcuni giorni, fino  </a:t>
            </a:r>
            <a:r>
              <a:rPr sz="2800" dirty="0">
                <a:solidFill>
                  <a:srgbClr val="FFFF00"/>
                </a:solidFill>
                <a:latin typeface="Times New Roman"/>
                <a:cs typeface="Times New Roman"/>
              </a:rPr>
              <a:t>all'arrivo </a:t>
            </a:r>
            <a:r>
              <a:rPr sz="2800" spc="-5" dirty="0">
                <a:solidFill>
                  <a:srgbClr val="FFFF00"/>
                </a:solidFill>
                <a:latin typeface="Times New Roman"/>
                <a:cs typeface="Times New Roman"/>
              </a:rPr>
              <a:t>della </a:t>
            </a:r>
            <a:r>
              <a:rPr sz="2800" dirty="0">
                <a:solidFill>
                  <a:srgbClr val="FFFF00"/>
                </a:solidFill>
                <a:latin typeface="Times New Roman"/>
                <a:cs typeface="Times New Roman"/>
              </a:rPr>
              <a:t>mestruazione. </a:t>
            </a:r>
            <a:endParaRPr sz="28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79900"/>
              </a:lnSpc>
              <a:spcBef>
                <a:spcPts val="5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Paradossalmente </a:t>
            </a:r>
            <a:r>
              <a:rPr sz="2800" b="1" dirty="0">
                <a:solidFill>
                  <a:schemeClr val="bg1"/>
                </a:solidFill>
                <a:latin typeface="Times New Roman"/>
                <a:cs typeface="Times New Roman"/>
              </a:rPr>
              <a:t>è </a:t>
            </a:r>
            <a:r>
              <a:rPr sz="28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proprio il ricorso </a:t>
            </a:r>
            <a:r>
              <a:rPr sz="2800" b="1" dirty="0">
                <a:solidFill>
                  <a:schemeClr val="bg1"/>
                </a:solidFill>
                <a:latin typeface="Times New Roman"/>
                <a:cs typeface="Times New Roman"/>
              </a:rPr>
              <a:t>alle cure mediche </a:t>
            </a:r>
            <a:r>
              <a:rPr sz="2800" dirty="0">
                <a:solidFill>
                  <a:srgbClr val="FFFF00"/>
                </a:solidFill>
                <a:latin typeface="Times New Roman"/>
                <a:cs typeface="Times New Roman"/>
              </a:rPr>
              <a:t>che  </a:t>
            </a:r>
            <a:r>
              <a:rPr sz="2800" spc="-5" dirty="0">
                <a:solidFill>
                  <a:srgbClr val="FFFF00"/>
                </a:solidFill>
                <a:latin typeface="Times New Roman"/>
                <a:cs typeface="Times New Roman"/>
              </a:rPr>
              <a:t>rende </a:t>
            </a:r>
            <a:r>
              <a:rPr sz="2800" dirty="0">
                <a:solidFill>
                  <a:srgbClr val="FFFF00"/>
                </a:solidFill>
                <a:latin typeface="Times New Roman"/>
                <a:cs typeface="Times New Roman"/>
              </a:rPr>
              <a:t>l'aborto indotto con le </a:t>
            </a:r>
            <a:r>
              <a:rPr sz="2800" spc="-5" dirty="0">
                <a:solidFill>
                  <a:srgbClr val="FFFF00"/>
                </a:solidFill>
                <a:latin typeface="Times New Roman"/>
                <a:cs typeface="Times New Roman"/>
              </a:rPr>
              <a:t>prostaglandine una pratica  </a:t>
            </a:r>
            <a:r>
              <a:rPr sz="2800" dirty="0">
                <a:solidFill>
                  <a:srgbClr val="FFFF00"/>
                </a:solidFill>
                <a:latin typeface="Times New Roman"/>
                <a:cs typeface="Times New Roman"/>
              </a:rPr>
              <a:t>abbastanza </a:t>
            </a:r>
            <a:r>
              <a:rPr sz="2800" spc="-5" dirty="0">
                <a:solidFill>
                  <a:srgbClr val="FFFF00"/>
                </a:solidFill>
                <a:latin typeface="Times New Roman"/>
                <a:cs typeface="Times New Roman"/>
              </a:rPr>
              <a:t>sicura, preferibile </a:t>
            </a:r>
            <a:r>
              <a:rPr sz="2800" dirty="0">
                <a:solidFill>
                  <a:srgbClr val="FFFF00"/>
                </a:solidFill>
                <a:latin typeface="Times New Roman"/>
                <a:cs typeface="Times New Roman"/>
              </a:rPr>
              <a:t>ai </a:t>
            </a:r>
            <a:r>
              <a:rPr sz="2800" spc="-5" dirty="0">
                <a:solidFill>
                  <a:srgbClr val="FFFF00"/>
                </a:solidFill>
                <a:latin typeface="Times New Roman"/>
                <a:cs typeface="Times New Roman"/>
              </a:rPr>
              <a:t>rischi di un </a:t>
            </a:r>
            <a:r>
              <a:rPr sz="2800" dirty="0">
                <a:solidFill>
                  <a:srgbClr val="FFFF00"/>
                </a:solidFill>
                <a:latin typeface="Times New Roman"/>
                <a:cs typeface="Times New Roman"/>
              </a:rPr>
              <a:t>aborto </a:t>
            </a:r>
            <a:r>
              <a:rPr sz="2800" spc="-5" dirty="0">
                <a:solidFill>
                  <a:srgbClr val="FFFF00"/>
                </a:solidFill>
                <a:latin typeface="Times New Roman"/>
                <a:cs typeface="Times New Roman"/>
              </a:rPr>
              <a:t>chirurgico  </a:t>
            </a:r>
            <a:r>
              <a:rPr sz="2800" dirty="0">
                <a:solidFill>
                  <a:srgbClr val="FFFF00"/>
                </a:solidFill>
                <a:latin typeface="Times New Roman"/>
                <a:cs typeface="Times New Roman"/>
              </a:rPr>
              <a:t>in condizioni </a:t>
            </a:r>
            <a:r>
              <a:rPr sz="2800" spc="-5" dirty="0">
                <a:solidFill>
                  <a:srgbClr val="FFFF00"/>
                </a:solidFill>
                <a:latin typeface="Times New Roman"/>
                <a:cs typeface="Times New Roman"/>
              </a:rPr>
              <a:t>di scarsa sicurezza </a:t>
            </a:r>
            <a:r>
              <a:rPr sz="2800" dirty="0">
                <a:solidFill>
                  <a:srgbClr val="FFFF00"/>
                </a:solidFill>
                <a:latin typeface="Times New Roman"/>
                <a:cs typeface="Times New Roman"/>
              </a:rPr>
              <a:t>o </a:t>
            </a:r>
            <a:r>
              <a:rPr sz="2800" spc="-5" dirty="0">
                <a:solidFill>
                  <a:srgbClr val="FFFF00"/>
                </a:solidFill>
                <a:latin typeface="Times New Roman"/>
                <a:cs typeface="Times New Roman"/>
              </a:rPr>
              <a:t>di pratiche </a:t>
            </a:r>
            <a:r>
              <a:rPr sz="2800" dirty="0">
                <a:solidFill>
                  <a:srgbClr val="FFFF00"/>
                </a:solidFill>
                <a:latin typeface="Times New Roman"/>
                <a:cs typeface="Times New Roman"/>
              </a:rPr>
              <a:t>chirurgiche  </a:t>
            </a:r>
            <a:r>
              <a:rPr sz="2800" spc="-5" dirty="0">
                <a:solidFill>
                  <a:srgbClr val="FFFF00"/>
                </a:solidFill>
                <a:latin typeface="Times New Roman"/>
                <a:cs typeface="Times New Roman"/>
              </a:rPr>
              <a:t>clandestine.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DB8958FF-D084-4734-9745-D14FD6C14B90}" type="datetime1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68300" y="209550"/>
            <a:ext cx="8363238" cy="572864"/>
          </a:xfrm>
        </p:spPr>
        <p:txBody>
          <a:bodyPr>
            <a:noAutofit/>
          </a:bodyPr>
          <a:lstStyle/>
          <a:p>
            <a:pPr algn="ctr"/>
            <a:r>
              <a:rPr lang="it-IT" sz="4400" dirty="0" smtClean="0">
                <a:solidFill>
                  <a:srgbClr val="FF0000"/>
                </a:solidFill>
              </a:rPr>
              <a:t>Aborto chirurgico</a:t>
            </a:r>
            <a:endParaRPr lang="it-IT" sz="4400" dirty="0">
              <a:solidFill>
                <a:srgbClr val="FF0000"/>
              </a:solidFill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0404-F056-4364-8023-8E250C22508E}" type="datetime1">
              <a:rPr lang="it-IT" smtClean="0"/>
              <a:pPr/>
              <a:t>17/12/2019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E361D-91CC-44D8-AD3B-E8CC6910E5A7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596900" y="971550"/>
            <a:ext cx="8001000" cy="54472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lIns="91074" tIns="45537" rIns="91074" bIns="45537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Tra i vari tipi di aborto chirurgico si distinguono:</a:t>
            </a:r>
          </a:p>
          <a:p>
            <a:pPr lvl="0" algn="just"/>
            <a:r>
              <a:rPr lang="it-IT" sz="2000" b="1" dirty="0" smtClean="0">
                <a:solidFill>
                  <a:srgbClr val="FF0000"/>
                </a:solidFill>
              </a:rPr>
              <a:t>Svuotamento strumentale</a:t>
            </a:r>
            <a:r>
              <a:rPr lang="it-IT" sz="2000" dirty="0" smtClean="0">
                <a:solidFill>
                  <a:srgbClr val="FF0000"/>
                </a:solidFill>
              </a:rPr>
              <a:t>: </a:t>
            </a:r>
            <a:r>
              <a:rPr lang="it-IT" sz="2000" dirty="0" smtClean="0"/>
              <a:t>è il metodo più diffuso, avviene in anestesia locale e dura solo 5 minuti.</a:t>
            </a:r>
          </a:p>
          <a:p>
            <a:pPr lvl="0" algn="just"/>
            <a:r>
              <a:rPr lang="it-IT" sz="2000" b="1" dirty="0" err="1" smtClean="0">
                <a:solidFill>
                  <a:srgbClr val="FF0000"/>
                </a:solidFill>
              </a:rPr>
              <a:t>Isterosuzione</a:t>
            </a:r>
            <a:r>
              <a:rPr lang="it-IT" sz="2000" b="1" dirty="0" smtClean="0">
                <a:solidFill>
                  <a:srgbClr val="FF0000"/>
                </a:solidFill>
              </a:rPr>
              <a:t>: </a:t>
            </a:r>
            <a:r>
              <a:rPr lang="it-IT" sz="2000" dirty="0" smtClean="0"/>
              <a:t>si esegue solo entro le prime otto settimane di gravidanza, e prevede l'aspirazione di embrione ed endometrio con una cannula inserita nell'utero, e non prevede nemmeno la dilatazione della cervice.</a:t>
            </a:r>
          </a:p>
          <a:p>
            <a:pPr lvl="0" algn="just"/>
            <a:r>
              <a:rPr lang="it-IT" sz="2000" b="1" dirty="0" smtClean="0">
                <a:solidFill>
                  <a:srgbClr val="FF0000"/>
                </a:solidFill>
              </a:rPr>
              <a:t>Dilatazione e revisione della cavità uterina</a:t>
            </a:r>
            <a:r>
              <a:rPr lang="it-IT" sz="2000" dirty="0" smtClean="0">
                <a:solidFill>
                  <a:srgbClr val="FF0000"/>
                </a:solidFill>
              </a:rPr>
              <a:t>: </a:t>
            </a:r>
            <a:r>
              <a:rPr lang="it-IT" sz="2000" dirty="0" smtClean="0"/>
              <a:t>si esegue in genere tra l'ottava e la dodicesima settimana di gestazione. In </a:t>
            </a:r>
            <a:r>
              <a:rPr lang="it-IT" sz="2000" b="1" dirty="0" smtClean="0"/>
              <a:t>anestesia locale</a:t>
            </a:r>
            <a:r>
              <a:rPr lang="it-IT" sz="2000" dirty="0" smtClean="0"/>
              <a:t> o totale, la cervice viene dilatata per introdurre una cannula da suzione proporzionata alle dimensioni di un feto più cresciuto.</a:t>
            </a:r>
            <a:endParaRPr lang="it-IT" sz="2000" dirty="0" smtClean="0">
              <a:solidFill>
                <a:srgbClr val="FF0000"/>
              </a:solidFill>
            </a:endParaRPr>
          </a:p>
          <a:p>
            <a:pPr lvl="0" algn="just"/>
            <a:r>
              <a:rPr lang="it-IT" sz="2000" b="1" dirty="0" smtClean="0">
                <a:solidFill>
                  <a:srgbClr val="FF0000"/>
                </a:solidFill>
              </a:rPr>
              <a:t>Dilatazione e svuotamento</a:t>
            </a:r>
            <a:r>
              <a:rPr lang="it-IT" sz="2000" dirty="0" smtClean="0">
                <a:solidFill>
                  <a:srgbClr val="FF0000"/>
                </a:solidFill>
              </a:rPr>
              <a:t>: </a:t>
            </a:r>
            <a:r>
              <a:rPr lang="it-IT" sz="2000" dirty="0" smtClean="0"/>
              <a:t>utilizzata solo per le gravidanze oltre la dodicesima settimana (dopo i termini della legge italiana del 1978 per l'interruzione volontaria di gravidanza). Consiste nella dilatazione meccanica del canale cervicale, con la rimozione del feto e l'aspirazione di liquido amniotico e placenta. </a:t>
            </a:r>
            <a:r>
              <a:rPr lang="it-IT" sz="2000" b="1" dirty="0" smtClean="0"/>
              <a:t>È il tipo di aborto chirurgico che viene eseguito solo in caso di rischi per la salute</a:t>
            </a:r>
            <a:r>
              <a:rPr lang="it-IT" sz="2000" dirty="0" smtClean="0"/>
              <a:t> della mamma e per malformazioni del feto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900" y="2343150"/>
            <a:ext cx="8534400" cy="17825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1500" dirty="0" smtClean="0"/>
              <a:t>FINE</a:t>
            </a:r>
            <a:endParaRPr sz="11500" spc="-5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BABAA90-75F4-4C03-B5C2-007B48F0CE18}" type="datetime1">
              <a:rPr lang="en-US" smtClean="0"/>
              <a:pPr/>
              <a:t>12/17/2019</a:t>
            </a:fld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21100" y="1123950"/>
            <a:ext cx="502920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tabLst>
                <a:tab pos="354965" algn="l"/>
                <a:tab pos="355600" algn="l"/>
              </a:tabLst>
            </a:pPr>
            <a:r>
              <a:rPr lang="it-IT" sz="3200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   </a:t>
            </a:r>
            <a:r>
              <a:rPr sz="3200" spc="-5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Embrioni</a:t>
            </a:r>
            <a:r>
              <a:rPr sz="3200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di topo</a:t>
            </a:r>
            <a:r>
              <a:rPr sz="3200" spc="-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a  diversi stadi di  sviluppo.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0700" y="285750"/>
            <a:ext cx="2873368" cy="2952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4500" y="3562350"/>
            <a:ext cx="8305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00"/>
                </a:solidFill>
                <a:latin typeface="Times New Roman"/>
                <a:cs typeface="Times New Roman"/>
              </a:rPr>
              <a:t>A, </a:t>
            </a:r>
            <a:r>
              <a:rPr sz="2800" dirty="0">
                <a:solidFill>
                  <a:srgbClr val="FFFF00"/>
                </a:solidFill>
                <a:latin typeface="Times New Roman"/>
                <a:cs typeface="Times New Roman"/>
              </a:rPr>
              <a:t>uovo fecondato; B, C e </a:t>
            </a:r>
            <a:r>
              <a:rPr sz="2800" spc="-5" dirty="0">
                <a:solidFill>
                  <a:srgbClr val="FFFF00"/>
                </a:solidFill>
                <a:latin typeface="Times New Roman"/>
                <a:cs typeface="Times New Roman"/>
              </a:rPr>
              <a:t>D, stadi </a:t>
            </a:r>
            <a:r>
              <a:rPr sz="2800" dirty="0">
                <a:solidFill>
                  <a:srgbClr val="FFFF00"/>
                </a:solidFill>
                <a:latin typeface="Times New Roman"/>
                <a:cs typeface="Times New Roman"/>
              </a:rPr>
              <a:t>a 2, 4</a:t>
            </a:r>
            <a:r>
              <a:rPr sz="2800" spc="-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00"/>
                </a:solidFill>
                <a:latin typeface="Times New Roman"/>
                <a:cs typeface="Times New Roman"/>
              </a:rPr>
              <a:t>e  8</a:t>
            </a:r>
            <a:r>
              <a:rPr sz="2800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Times New Roman"/>
                <a:cs typeface="Times New Roman"/>
              </a:rPr>
              <a:t>blastomeri.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78100" y="1276350"/>
            <a:ext cx="436245" cy="161290"/>
          </a:xfrm>
          <a:custGeom>
            <a:avLst/>
            <a:gdLst/>
            <a:ahLst/>
            <a:cxnLst/>
            <a:rect l="l" t="t" r="r" b="b"/>
            <a:pathLst>
              <a:path w="436244" h="161290">
                <a:moveTo>
                  <a:pt x="83819" y="0"/>
                </a:moveTo>
                <a:lnTo>
                  <a:pt x="0" y="12192"/>
                </a:lnTo>
                <a:lnTo>
                  <a:pt x="55625" y="67817"/>
                </a:lnTo>
                <a:lnTo>
                  <a:pt x="55625" y="30480"/>
                </a:lnTo>
                <a:lnTo>
                  <a:pt x="57912" y="28194"/>
                </a:lnTo>
                <a:lnTo>
                  <a:pt x="61721" y="27432"/>
                </a:lnTo>
                <a:lnTo>
                  <a:pt x="73566" y="31420"/>
                </a:lnTo>
                <a:lnTo>
                  <a:pt x="83819" y="0"/>
                </a:lnTo>
                <a:close/>
              </a:path>
              <a:path w="436244" h="161290">
                <a:moveTo>
                  <a:pt x="73566" y="31420"/>
                </a:moveTo>
                <a:lnTo>
                  <a:pt x="61721" y="27432"/>
                </a:lnTo>
                <a:lnTo>
                  <a:pt x="57912" y="28194"/>
                </a:lnTo>
                <a:lnTo>
                  <a:pt x="55625" y="30480"/>
                </a:lnTo>
                <a:lnTo>
                  <a:pt x="55625" y="34290"/>
                </a:lnTo>
                <a:lnTo>
                  <a:pt x="58674" y="36576"/>
                </a:lnTo>
                <a:lnTo>
                  <a:pt x="70583" y="40562"/>
                </a:lnTo>
                <a:lnTo>
                  <a:pt x="73566" y="31420"/>
                </a:lnTo>
                <a:close/>
              </a:path>
              <a:path w="436244" h="161290">
                <a:moveTo>
                  <a:pt x="70583" y="40562"/>
                </a:moveTo>
                <a:lnTo>
                  <a:pt x="58674" y="36576"/>
                </a:lnTo>
                <a:lnTo>
                  <a:pt x="55625" y="34290"/>
                </a:lnTo>
                <a:lnTo>
                  <a:pt x="55625" y="67817"/>
                </a:lnTo>
                <a:lnTo>
                  <a:pt x="60198" y="72390"/>
                </a:lnTo>
                <a:lnTo>
                  <a:pt x="70583" y="40562"/>
                </a:lnTo>
                <a:close/>
              </a:path>
              <a:path w="436244" h="161290">
                <a:moveTo>
                  <a:pt x="435863" y="157734"/>
                </a:moveTo>
                <a:lnTo>
                  <a:pt x="435863" y="154686"/>
                </a:lnTo>
                <a:lnTo>
                  <a:pt x="432816" y="152400"/>
                </a:lnTo>
                <a:lnTo>
                  <a:pt x="73566" y="31420"/>
                </a:lnTo>
                <a:lnTo>
                  <a:pt x="70583" y="40562"/>
                </a:lnTo>
                <a:lnTo>
                  <a:pt x="429768" y="160782"/>
                </a:lnTo>
                <a:lnTo>
                  <a:pt x="433577" y="160782"/>
                </a:lnTo>
                <a:lnTo>
                  <a:pt x="435863" y="1577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35300" y="1276350"/>
            <a:ext cx="254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00"/>
                </a:solidFill>
                <a:latin typeface="Times New Roman"/>
                <a:cs typeface="Times New Roman"/>
              </a:rPr>
              <a:t>♂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2100" y="1200150"/>
            <a:ext cx="254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00"/>
                </a:solidFill>
                <a:latin typeface="Times New Roman"/>
                <a:cs typeface="Times New Roman"/>
              </a:rPr>
              <a:t>♀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0700" y="1047750"/>
            <a:ext cx="436880" cy="292735"/>
          </a:xfrm>
          <a:custGeom>
            <a:avLst/>
            <a:gdLst/>
            <a:ahLst/>
            <a:cxnLst/>
            <a:rect l="l" t="t" r="r" b="b"/>
            <a:pathLst>
              <a:path w="436880" h="292734">
                <a:moveTo>
                  <a:pt x="375955" y="46535"/>
                </a:moveTo>
                <a:lnTo>
                  <a:pt x="370445" y="38270"/>
                </a:lnTo>
                <a:lnTo>
                  <a:pt x="2285" y="283463"/>
                </a:lnTo>
                <a:lnTo>
                  <a:pt x="0" y="286512"/>
                </a:lnTo>
                <a:lnTo>
                  <a:pt x="762" y="290322"/>
                </a:lnTo>
                <a:lnTo>
                  <a:pt x="3809" y="292607"/>
                </a:lnTo>
                <a:lnTo>
                  <a:pt x="7619" y="291846"/>
                </a:lnTo>
                <a:lnTo>
                  <a:pt x="375955" y="46535"/>
                </a:lnTo>
                <a:close/>
              </a:path>
              <a:path w="436880" h="292734">
                <a:moveTo>
                  <a:pt x="436625" y="0"/>
                </a:moveTo>
                <a:lnTo>
                  <a:pt x="352043" y="10668"/>
                </a:lnTo>
                <a:lnTo>
                  <a:pt x="370445" y="38270"/>
                </a:lnTo>
                <a:lnTo>
                  <a:pt x="380999" y="31241"/>
                </a:lnTo>
                <a:lnTo>
                  <a:pt x="384809" y="31241"/>
                </a:lnTo>
                <a:lnTo>
                  <a:pt x="387857" y="32765"/>
                </a:lnTo>
                <a:lnTo>
                  <a:pt x="388619" y="36575"/>
                </a:lnTo>
                <a:lnTo>
                  <a:pt x="388619" y="65532"/>
                </a:lnTo>
                <a:lnTo>
                  <a:pt x="394715" y="74675"/>
                </a:lnTo>
                <a:lnTo>
                  <a:pt x="436625" y="0"/>
                </a:lnTo>
                <a:close/>
              </a:path>
              <a:path w="436880" h="292734">
                <a:moveTo>
                  <a:pt x="388619" y="36575"/>
                </a:moveTo>
                <a:lnTo>
                  <a:pt x="387857" y="32765"/>
                </a:lnTo>
                <a:lnTo>
                  <a:pt x="384809" y="31241"/>
                </a:lnTo>
                <a:lnTo>
                  <a:pt x="380999" y="31241"/>
                </a:lnTo>
                <a:lnTo>
                  <a:pt x="370445" y="38270"/>
                </a:lnTo>
                <a:lnTo>
                  <a:pt x="375955" y="46535"/>
                </a:lnTo>
                <a:lnTo>
                  <a:pt x="386333" y="39623"/>
                </a:lnTo>
                <a:lnTo>
                  <a:pt x="388619" y="36575"/>
                </a:lnTo>
                <a:close/>
              </a:path>
              <a:path w="436880" h="292734">
                <a:moveTo>
                  <a:pt x="388619" y="65532"/>
                </a:moveTo>
                <a:lnTo>
                  <a:pt x="388619" y="36575"/>
                </a:lnTo>
                <a:lnTo>
                  <a:pt x="386333" y="39623"/>
                </a:lnTo>
                <a:lnTo>
                  <a:pt x="375955" y="46535"/>
                </a:lnTo>
                <a:lnTo>
                  <a:pt x="388619" y="655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66959" y="1465072"/>
            <a:ext cx="365125" cy="220345"/>
          </a:xfrm>
          <a:custGeom>
            <a:avLst/>
            <a:gdLst/>
            <a:ahLst/>
            <a:cxnLst/>
            <a:rect l="l" t="t" r="r" b="b"/>
            <a:pathLst>
              <a:path w="365125" h="220344">
                <a:moveTo>
                  <a:pt x="85344" y="6095"/>
                </a:moveTo>
                <a:lnTo>
                  <a:pt x="0" y="0"/>
                </a:lnTo>
                <a:lnTo>
                  <a:pt x="45720" y="71627"/>
                </a:lnTo>
                <a:lnTo>
                  <a:pt x="50292" y="64066"/>
                </a:lnTo>
                <a:lnTo>
                  <a:pt x="50292" y="33527"/>
                </a:lnTo>
                <a:lnTo>
                  <a:pt x="51053" y="30479"/>
                </a:lnTo>
                <a:lnTo>
                  <a:pt x="53339" y="28193"/>
                </a:lnTo>
                <a:lnTo>
                  <a:pt x="57150" y="28193"/>
                </a:lnTo>
                <a:lnTo>
                  <a:pt x="68036" y="34720"/>
                </a:lnTo>
                <a:lnTo>
                  <a:pt x="85344" y="6095"/>
                </a:lnTo>
                <a:close/>
              </a:path>
              <a:path w="365125" h="220344">
                <a:moveTo>
                  <a:pt x="68036" y="34720"/>
                </a:moveTo>
                <a:lnTo>
                  <a:pt x="57150" y="28193"/>
                </a:lnTo>
                <a:lnTo>
                  <a:pt x="53339" y="28193"/>
                </a:lnTo>
                <a:lnTo>
                  <a:pt x="51053" y="30479"/>
                </a:lnTo>
                <a:lnTo>
                  <a:pt x="50292" y="33527"/>
                </a:lnTo>
                <a:lnTo>
                  <a:pt x="52577" y="36575"/>
                </a:lnTo>
                <a:lnTo>
                  <a:pt x="63093" y="42895"/>
                </a:lnTo>
                <a:lnTo>
                  <a:pt x="68036" y="34720"/>
                </a:lnTo>
                <a:close/>
              </a:path>
              <a:path w="365125" h="220344">
                <a:moveTo>
                  <a:pt x="63093" y="42895"/>
                </a:moveTo>
                <a:lnTo>
                  <a:pt x="52577" y="36575"/>
                </a:lnTo>
                <a:lnTo>
                  <a:pt x="50292" y="33527"/>
                </a:lnTo>
                <a:lnTo>
                  <a:pt x="50292" y="64066"/>
                </a:lnTo>
                <a:lnTo>
                  <a:pt x="63093" y="42895"/>
                </a:lnTo>
                <a:close/>
              </a:path>
              <a:path w="365125" h="220344">
                <a:moveTo>
                  <a:pt x="364998" y="217931"/>
                </a:moveTo>
                <a:lnTo>
                  <a:pt x="364998" y="214883"/>
                </a:lnTo>
                <a:lnTo>
                  <a:pt x="363474" y="211835"/>
                </a:lnTo>
                <a:lnTo>
                  <a:pt x="68036" y="34720"/>
                </a:lnTo>
                <a:lnTo>
                  <a:pt x="63093" y="42895"/>
                </a:lnTo>
                <a:lnTo>
                  <a:pt x="358139" y="220217"/>
                </a:lnTo>
                <a:lnTo>
                  <a:pt x="361950" y="220217"/>
                </a:lnTo>
                <a:lnTo>
                  <a:pt x="364998" y="2179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92300" y="4324350"/>
            <a:ext cx="4715255" cy="14607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044700" y="5848350"/>
            <a:ext cx="908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24-30</a:t>
            </a:r>
            <a:r>
              <a:rPr sz="1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ore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68700" y="5848350"/>
            <a:ext cx="742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1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giorni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11700" y="5848350"/>
            <a:ext cx="742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18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giorni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A302E596-9CE6-48D7-9BAC-4E75DCEB8DD7}" type="datetime1">
              <a:rPr lang="en-US" smtClean="0"/>
              <a:pPr/>
              <a:t>12/17/2019</a:t>
            </a:fld>
            <a:endParaRPr lang="en-US"/>
          </a:p>
        </p:txBody>
      </p:sp>
      <p:sp>
        <p:nvSpPr>
          <p:cNvPr id="17" name="Segnaposto numero diapositiva 1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694943"/>
            <a:ext cx="9118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Times New Roman"/>
                <a:cs typeface="Times New Roman"/>
              </a:rPr>
              <a:t>La morula prima (A) </a:t>
            </a:r>
            <a:r>
              <a:rPr lang="it-IT" sz="2800" dirty="0" smtClean="0"/>
              <a:t> </a:t>
            </a:r>
            <a:r>
              <a:rPr sz="2800" dirty="0" smtClean="0">
                <a:latin typeface="Times New Roman"/>
                <a:cs typeface="Times New Roman"/>
              </a:rPr>
              <a:t> </a:t>
            </a:r>
            <a:r>
              <a:rPr lang="it-IT" sz="2800" dirty="0" smtClean="0">
                <a:latin typeface="Times New Roman"/>
                <a:cs typeface="Times New Roman"/>
              </a:rPr>
              <a:t>          </a:t>
            </a:r>
            <a:r>
              <a:rPr lang="it-IT" sz="2800" spc="-5" dirty="0" smtClean="0"/>
              <a:t>D</a:t>
            </a:r>
            <a:r>
              <a:rPr sz="2800" spc="-5" dirty="0" err="1" smtClean="0">
                <a:latin typeface="Times New Roman"/>
                <a:cs typeface="Times New Roman"/>
              </a:rPr>
              <a:t>opo</a:t>
            </a:r>
            <a:r>
              <a:rPr sz="2800" spc="-5" dirty="0" smtClean="0">
                <a:latin typeface="Times New Roman"/>
                <a:cs typeface="Times New Roman"/>
              </a:rPr>
              <a:t> la</a:t>
            </a:r>
            <a:r>
              <a:rPr sz="2800" spc="-20" dirty="0" smtClean="0">
                <a:latin typeface="Times New Roman"/>
                <a:cs typeface="Times New Roman"/>
              </a:rPr>
              <a:t> </a:t>
            </a:r>
            <a:r>
              <a:rPr sz="2800" spc="-5" dirty="0" err="1" smtClean="0">
                <a:latin typeface="Times New Roman"/>
                <a:cs typeface="Times New Roman"/>
              </a:rPr>
              <a:t>compattazione</a:t>
            </a:r>
            <a:r>
              <a:rPr lang="it-IT" sz="2800" spc="-5" dirty="0" smtClean="0"/>
              <a:t> (B)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5900" y="1504950"/>
            <a:ext cx="4164196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5900" y="5238750"/>
            <a:ext cx="434963" cy="404598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492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75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11700" y="1504950"/>
            <a:ext cx="4102099" cy="41556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11700" y="5238750"/>
            <a:ext cx="457200" cy="404598"/>
          </a:xfrm>
          <a:prstGeom prst="rect">
            <a:avLst/>
          </a:prstGeom>
          <a:solidFill>
            <a:srgbClr val="003300"/>
          </a:solidFill>
        </p:spPr>
        <p:txBody>
          <a:bodyPr vert="horz" wrap="square" lIns="0" tIns="3492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75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586F438-7224-4E39-B9AE-9C87FC3D31F8}" type="datetime1">
              <a:rPr lang="en-US" smtClean="0"/>
              <a:pPr/>
              <a:t>12/17/2019</a:t>
            </a:fld>
            <a:endParaRPr lang="en-US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900" y="1200150"/>
            <a:ext cx="3158667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3100" y="3257550"/>
            <a:ext cx="2438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blastocisti</a:t>
            </a:r>
            <a:r>
              <a:rPr sz="2400" b="1" spc="-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iniziale</a:t>
            </a:r>
            <a:endParaRPr sz="2400" b="1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5500" y="3105150"/>
            <a:ext cx="80772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78200" marR="5080" indent="-425450">
              <a:lnSpc>
                <a:spcPct val="100000"/>
              </a:lnSpc>
              <a:spcBef>
                <a:spcPts val="100"/>
              </a:spcBef>
            </a:pPr>
            <a:r>
              <a:rPr sz="32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TF</a:t>
            </a:r>
            <a:r>
              <a:rPr lang="it-IT" sz="32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it-IT" sz="32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   (</a:t>
            </a:r>
            <a:r>
              <a:rPr sz="32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trofoblasto</a:t>
            </a:r>
            <a:r>
              <a:rPr lang="it-IT" sz="32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)</a:t>
            </a:r>
          </a:p>
          <a:p>
            <a:pPr marL="2952750" marR="5080">
              <a:lnSpc>
                <a:spcPct val="100000"/>
              </a:lnSpc>
              <a:spcBef>
                <a:spcPts val="100"/>
              </a:spcBef>
            </a:pPr>
            <a:r>
              <a:rPr sz="3200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ICM </a:t>
            </a:r>
            <a:r>
              <a:rPr lang="it-IT" sz="3200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 (</a:t>
            </a:r>
            <a:r>
              <a:rPr sz="3200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massa</a:t>
            </a:r>
            <a:r>
              <a:rPr sz="32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spc="-5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cellulare</a:t>
            </a:r>
            <a:r>
              <a:rPr sz="3200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spc="-5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interna</a:t>
            </a:r>
            <a:r>
              <a:rPr lang="it-IT" sz="3200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)</a:t>
            </a:r>
            <a:r>
              <a:rPr sz="3200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BC</a:t>
            </a:r>
            <a:r>
              <a:rPr lang="it-IT" sz="3200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it-IT" sz="3200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   (</a:t>
            </a:r>
            <a:r>
              <a:rPr sz="3200" spc="-5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blastocele</a:t>
            </a:r>
            <a:r>
              <a:rPr lang="it-IT" sz="3200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)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77900" y="361950"/>
            <a:ext cx="705421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Stadio di blastocisti (4°</a:t>
            </a:r>
            <a:r>
              <a:rPr sz="4400" b="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giorno)</a:t>
            </a: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-1231900" y="577215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5145">
              <a:lnSpc>
                <a:spcPct val="100000"/>
              </a:lnSpc>
              <a:spcBef>
                <a:spcPts val="355"/>
              </a:spcBef>
            </a:pPr>
            <a:r>
              <a:rPr lang="it-IT" sz="2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blastocisti</a:t>
            </a:r>
            <a:r>
              <a:rPr lang="it-IT" sz="2400" b="1" spc="-95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it-IT" sz="2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avanzata</a:t>
            </a:r>
            <a:endParaRPr lang="it-IT" sz="2400" b="1" dirty="0">
              <a:latin typeface="Times New Roman"/>
              <a:cs typeface="Times New Roman"/>
            </a:endParaRP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CA44134A-E40A-4680-BB10-D59B0A08C954}" type="datetime1">
              <a:rPr lang="en-US" smtClean="0"/>
              <a:pPr/>
              <a:t>12/17/2019</a:t>
            </a:fld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00" y="895350"/>
            <a:ext cx="8229600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CasellaDiTesto 23"/>
          <p:cNvSpPr txBox="1"/>
          <p:nvPr/>
        </p:nvSpPr>
        <p:spPr>
          <a:xfrm>
            <a:off x="596900" y="20955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FF00"/>
                </a:solidFill>
              </a:rPr>
              <a:t>Impianto nell’endometrio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64D4F54-1AA4-49DA-84B4-990E3EE9BB02}" type="datetime1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2700" y="1809750"/>
            <a:ext cx="6708787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8300" y="361950"/>
            <a:ext cx="8458200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La schiusa della blastocisti </a:t>
            </a:r>
            <a:r>
              <a:rPr sz="3600" b="1" spc="-5" dirty="0" err="1">
                <a:solidFill>
                  <a:srgbClr val="FFFF00"/>
                </a:solidFill>
                <a:latin typeface="Times New Roman"/>
                <a:cs typeface="Times New Roman"/>
              </a:rPr>
              <a:t>dalla</a:t>
            </a:r>
            <a:r>
              <a:rPr sz="36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endParaRPr lang="it-IT" sz="3600" b="1" spc="-5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b="1" spc="-5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zona</a:t>
            </a:r>
            <a:r>
              <a:rPr sz="3600" b="1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pellucida (5°</a:t>
            </a:r>
            <a:r>
              <a:rPr sz="3600" b="1" spc="-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FF00"/>
                </a:solidFill>
                <a:latin typeface="Times New Roman"/>
                <a:cs typeface="Times New Roman"/>
              </a:rPr>
              <a:t>g)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75D933EC-63FF-4076-9E34-B1BEE57B75EA}" type="datetime1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2100" y="1200150"/>
            <a:ext cx="4419599" cy="3428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40300" y="1200150"/>
            <a:ext cx="3886200" cy="342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864100" y="4781550"/>
            <a:ext cx="403860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L’impianto della blastocisti comincia in  media al 7° giorno di sviluppo, quando  le cellule del trofoblasto che sono  entrate in contatto con l’epitelio  dell’endometrio si differenziano in  sinciziotrofoblasto</a:t>
            </a:r>
            <a:endParaRPr sz="2000" b="1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2100" y="4781550"/>
            <a:ext cx="43434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L’attacco all’endometrio al giorno</a:t>
            </a:r>
            <a:r>
              <a:rPr sz="2000" b="1" spc="-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6</a:t>
            </a:r>
            <a:endParaRPr sz="2000" b="1" dirty="0">
              <a:latin typeface="Times New Roman"/>
              <a:cs typeface="Times New Roman"/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368300" y="231647"/>
            <a:ext cx="8458200" cy="553998"/>
          </a:xfrm>
        </p:spPr>
        <p:txBody>
          <a:bodyPr/>
          <a:lstStyle/>
          <a:p>
            <a:pPr algn="ctr"/>
            <a:r>
              <a:rPr lang="it-IT" sz="3600" dirty="0" smtClean="0"/>
              <a:t>L’impianto della blastocisti</a:t>
            </a:r>
            <a:endParaRPr lang="it-IT" sz="3600" dirty="0"/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D8F53699-03B5-4AEE-92EC-6C1686908363}" type="datetime1">
              <a:rPr lang="en-US" smtClean="0"/>
              <a:pPr/>
              <a:t>12/17/2019</a:t>
            </a:fld>
            <a:endParaRPr lang="en-US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0700" y="971550"/>
            <a:ext cx="8153400" cy="5333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088248" y="3985767"/>
            <a:ext cx="647700" cy="45910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3180" rIns="0" bIns="0" rtlCol="0">
            <a:spAutoFit/>
          </a:bodyPr>
          <a:lstStyle/>
          <a:p>
            <a:pPr marL="92075" marR="175895">
              <a:lnSpc>
                <a:spcPct val="100000"/>
              </a:lnSpc>
              <a:spcBef>
                <a:spcPts val="340"/>
              </a:spcBef>
            </a:pPr>
            <a:r>
              <a:rPr sz="800" b="1" spc="-5" dirty="0">
                <a:latin typeface="Times New Roman"/>
                <a:cs typeface="Times New Roman"/>
              </a:rPr>
              <a:t>Massa  cellulare  interna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30461" y="5497576"/>
            <a:ext cx="1369060" cy="3962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619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85"/>
              </a:spcBef>
            </a:pPr>
            <a:r>
              <a:rPr sz="2000" spc="-5" dirty="0">
                <a:latin typeface="Times New Roman"/>
                <a:cs typeface="Times New Roman"/>
              </a:rPr>
              <a:t>ovulazione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77900" y="209550"/>
            <a:ext cx="7182484" cy="6593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2630" marR="5080" indent="-710565" algn="ctr">
              <a:lnSpc>
                <a:spcPct val="114100"/>
              </a:lnSpc>
              <a:spcBef>
                <a:spcPts val="100"/>
              </a:spcBef>
            </a:pPr>
            <a:r>
              <a:rPr sz="4000" spc="-5" dirty="0">
                <a:latin typeface="Times New Roman"/>
                <a:cs typeface="Times New Roman"/>
              </a:rPr>
              <a:t>Riassunto della prima </a:t>
            </a:r>
            <a:r>
              <a:rPr sz="4000" spc="-5" dirty="0" smtClean="0">
                <a:latin typeface="Times New Roman"/>
                <a:cs typeface="Times New Roman"/>
              </a:rPr>
              <a:t>settimana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EE05072-0156-4F21-92E3-DB3E00666471}" type="datetime1">
              <a:rPr lang="en-US" smtClean="0"/>
              <a:pPr/>
              <a:t>12/17/2019</a:t>
            </a:fld>
            <a:endParaRPr lang="en-US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7500" y="361950"/>
            <a:ext cx="587565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0" spc="-5" dirty="0">
                <a:latin typeface="Times New Roman"/>
                <a:cs typeface="Times New Roman"/>
              </a:rPr>
              <a:t>Impianto e ormoni</a:t>
            </a:r>
            <a:r>
              <a:rPr sz="4400" b="0" dirty="0">
                <a:latin typeface="Times New Roman"/>
                <a:cs typeface="Times New Roman"/>
              </a:rPr>
              <a:t> </a:t>
            </a:r>
            <a:r>
              <a:rPr sz="4400" b="0" spc="-5" dirty="0">
                <a:latin typeface="Times New Roman"/>
                <a:cs typeface="Times New Roman"/>
              </a:rPr>
              <a:t>ovarici</a:t>
            </a: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8300" y="1809750"/>
            <a:ext cx="8305800" cy="33489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36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L’impianto della blastocisti </a:t>
            </a:r>
            <a:r>
              <a:rPr sz="3600" spc="-5" dirty="0">
                <a:solidFill>
                  <a:srgbClr val="FFFF00"/>
                </a:solidFill>
                <a:latin typeface="Times New Roman"/>
                <a:cs typeface="Times New Roman"/>
              </a:rPr>
              <a:t>inizia al 7°  giorno di sviluppo embrionale, in </a:t>
            </a:r>
            <a:r>
              <a:rPr sz="3600" spc="-5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corrispondenza</a:t>
            </a:r>
            <a:r>
              <a:rPr sz="3600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FFFF00"/>
                </a:solidFill>
                <a:latin typeface="Times New Roman"/>
                <a:cs typeface="Times New Roman"/>
              </a:rPr>
              <a:t>della fase luteinica del ciclo ovarico.  </a:t>
            </a:r>
            <a:endParaRPr lang="it-IT" sz="3600" spc="-5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3600" b="1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La </a:t>
            </a:r>
            <a:r>
              <a:rPr sz="36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concentrazione di progesterone </a:t>
            </a:r>
            <a:r>
              <a:rPr sz="3600" spc="-5" dirty="0">
                <a:solidFill>
                  <a:srgbClr val="FFFF00"/>
                </a:solidFill>
                <a:latin typeface="Times New Roman"/>
                <a:cs typeface="Times New Roman"/>
              </a:rPr>
              <a:t>è </a:t>
            </a:r>
            <a:r>
              <a:rPr sz="3600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molto</a:t>
            </a:r>
            <a:r>
              <a:rPr lang="it-IT" sz="3600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600" spc="-5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superiore</a:t>
            </a:r>
            <a:r>
              <a:rPr lang="it-IT" sz="3600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600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a </a:t>
            </a:r>
            <a:r>
              <a:rPr sz="3600" spc="-5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quella</a:t>
            </a:r>
            <a:r>
              <a:rPr lang="it-IT" sz="3600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600" spc="-5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degli</a:t>
            </a:r>
            <a:r>
              <a:rPr lang="it-IT" sz="3600" spc="-5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600" spc="-5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estrogeni</a:t>
            </a:r>
            <a:r>
              <a:rPr sz="3600" spc="-5" dirty="0">
                <a:solidFill>
                  <a:srgbClr val="FFFF00"/>
                </a:solidFill>
                <a:latin typeface="Times New Roman"/>
                <a:cs typeface="Times New Roman"/>
              </a:rPr>
              <a:t>.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198DF13D-0DF3-40BC-BDEC-9F722A6D6590}" type="datetime1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873</Words>
  <Application>Microsoft Office PowerPoint</Application>
  <PresentationFormat>Personalizzato</PresentationFormat>
  <Paragraphs>115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Office Theme</vt:lpstr>
      <vt:lpstr>LA PRIMA SETTIMANA</vt:lpstr>
      <vt:lpstr>Diapositiva 2</vt:lpstr>
      <vt:lpstr>La morula prima (A)             Dopo la compattazione (B)</vt:lpstr>
      <vt:lpstr>Stadio di blastocisti (4° giorno)</vt:lpstr>
      <vt:lpstr>Diapositiva 5</vt:lpstr>
      <vt:lpstr>Diapositiva 6</vt:lpstr>
      <vt:lpstr>L’impianto della blastocisti</vt:lpstr>
      <vt:lpstr>Riassunto della prima settimana</vt:lpstr>
      <vt:lpstr>Impianto e ormoni ovarici</vt:lpstr>
      <vt:lpstr>L’ORIGINE DEI TESSUTI</vt:lpstr>
      <vt:lpstr>Gemelli</vt:lpstr>
      <vt:lpstr>Parti gemellari=1%  del totale. 1/3 sono  monozigoti</vt:lpstr>
      <vt:lpstr>Si può interrompere lo sviluppo embrionale?</vt:lpstr>
      <vt:lpstr>Pillole inibitorie o abortive?</vt:lpstr>
      <vt:lpstr>Pillola RU486</vt:lpstr>
      <vt:lpstr>Aborto fai da te</vt:lpstr>
      <vt:lpstr>Aborto chirurgico</vt:lpstr>
      <vt:lpstr>FINE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prima settimana</dc:title>
  <dc:creator>Francesco Cannizzaro</dc:creator>
  <cp:lastModifiedBy>Master</cp:lastModifiedBy>
  <cp:revision>22</cp:revision>
  <dcterms:created xsi:type="dcterms:W3CDTF">2019-07-24T17:30:14Z</dcterms:created>
  <dcterms:modified xsi:type="dcterms:W3CDTF">2019-12-17T12:51:07Z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2013-12-15T00:00:00Z</vt:filetime>
  </property>
  <property fmtid="{D5CDD505-2E9C-101B-9397-08002B2CF9AE}" pid="3" name="Creator">
    <vt:lpwstr>Acrobat PDFMaker 6.0 for PowerPoint</vt:lpwstr>
  </property>
  <property fmtid="{D5CDD505-2E9C-101B-9397-08002B2CF9AE}" pid="4" name="LastSaved">
    <vt:filetime>2019-07-24T00:00:00Z</vt:filetime>
  </property>
</Properties>
</file>